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70" r:id="rId5"/>
  </p:sldMasterIdLst>
  <p:notesMasterIdLst>
    <p:notesMasterId r:id="rId16"/>
  </p:notesMasterIdLst>
  <p:sldIdLst>
    <p:sldId id="2147483457" r:id="rId6"/>
    <p:sldId id="2147483461" r:id="rId7"/>
    <p:sldId id="288" r:id="rId8"/>
    <p:sldId id="2147483506" r:id="rId9"/>
    <p:sldId id="2147481713" r:id="rId10"/>
    <p:sldId id="2147483503" r:id="rId11"/>
    <p:sldId id="2147483505" r:id="rId12"/>
    <p:sldId id="2147483501" r:id="rId13"/>
    <p:sldId id="2147483502" r:id="rId14"/>
    <p:sldId id="2147483475" r:id="rId15"/>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1BC6CC-8E88-4388-8707-D237C96F10A3}" v="33" dt="2025-09-15T22:14:28.9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0306" autoAdjust="0"/>
    <p:restoredTop sz="96101" autoAdjust="0"/>
  </p:normalViewPr>
  <p:slideViewPr>
    <p:cSldViewPr snapToGrid="0">
      <p:cViewPr varScale="1">
        <p:scale>
          <a:sx n="84" d="100"/>
          <a:sy n="84" d="100"/>
        </p:scale>
        <p:origin x="60" y="15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069A8C6-84F6-4807-A8FF-2429BCA46142}" type="datetimeFigureOut">
              <a:rPr lang="en-US" smtClean="0"/>
              <a:t>9/15/2025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B289ADD-A4B9-4A7C-8CBE-F6D00979B903}" type="slidenum">
              <a:rPr lang="en-US" smtClean="0"/>
              <a:t>‹#›</a:t>
            </a:fld>
            <a:endParaRPr lang="en-US"/>
          </a:p>
        </p:txBody>
      </p:sp>
    </p:spTree>
    <p:extLst>
      <p:ext uri="{BB962C8B-B14F-4D97-AF65-F5344CB8AC3E}">
        <p14:creationId xmlns:p14="http://schemas.microsoft.com/office/powerpoint/2010/main" val="2945073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1</a:t>
            </a:fld>
            <a:endParaRPr lang="en-CA">
              <a:solidFill>
                <a:prstClr val="black"/>
              </a:solidFill>
              <a:latin typeface="Aptos" panose="02110004020202020204"/>
            </a:endParaRPr>
          </a:p>
        </p:txBody>
      </p:sp>
    </p:spTree>
    <p:extLst>
      <p:ext uri="{BB962C8B-B14F-4D97-AF65-F5344CB8AC3E}">
        <p14:creationId xmlns:p14="http://schemas.microsoft.com/office/powerpoint/2010/main" val="305546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Shadow AI presents a significant challenge for organizations as it involves employees utilizing AI tools without proper oversight. This can lead to various risks, including data breaches, compliance issues, and the potential for misuse of sensitive information.</a:t>
            </a:r>
          </a:p>
          <a:p>
            <a:pPr>
              <a:buNone/>
            </a:pPr>
            <a:endParaRPr lang="en-US"/>
          </a:p>
          <a:p>
            <a:pPr>
              <a:buNone/>
            </a:pPr>
            <a:r>
              <a:rPr lang="en-US"/>
              <a:t>It's crucial to understand that while these tools can enhance productivity, their unregulated use can undermine security protocols. Organizations need to establish clear guidelines and governance frameworks to manage the adoption of AI technologies effectively. </a:t>
            </a:r>
          </a:p>
          <a:p>
            <a:pPr>
              <a:buNone/>
            </a:pPr>
            <a:endParaRPr lang="en-US"/>
          </a:p>
          <a:p>
            <a:pPr>
              <a:buNone/>
            </a:pPr>
            <a:r>
              <a:rPr lang="en-US"/>
              <a:t>By doing so, they can harness the benefits of AI while mitigating the associated risks. This slide highlights the importance of addressing Shadow AI to protect organizational integrity and ensure compliance with IT policies.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2</a:t>
            </a:fld>
            <a:endParaRPr lang="en-CA">
              <a:solidFill>
                <a:prstClr val="black"/>
              </a:solidFill>
              <a:latin typeface="Aptos" panose="02110004020202020204"/>
            </a:endParaRPr>
          </a:p>
        </p:txBody>
      </p:sp>
    </p:spTree>
    <p:extLst>
      <p:ext uri="{BB962C8B-B14F-4D97-AF65-F5344CB8AC3E}">
        <p14:creationId xmlns:p14="http://schemas.microsoft.com/office/powerpoint/2010/main" val="42117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C670-CDDA-9EF2-6E64-024851F77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592BB-E077-4E86-C5DE-7679E802E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7BD08-BBF1-B7FF-27AA-5A7152A2B558}"/>
              </a:ext>
            </a:extLst>
          </p:cNvPr>
          <p:cNvSpPr>
            <a:spLocks noGrp="1"/>
          </p:cNvSpPr>
          <p:nvPr>
            <p:ph type="body" idx="1"/>
          </p:nvPr>
        </p:nvSpPr>
        <p:spPr/>
        <p:txBody>
          <a:bodyPr/>
          <a:lstStyle/>
          <a:p>
            <a:r>
              <a:rPr lang="en-US" dirty="0"/>
              <a:t>Alex and Adele work at Contoso as project managers. Contoso deployed Microsoft 365 Copilot swiftly without appropriate data and access preparation. Alex is part of a merger and acquisition project, Project Obsidian, which only a few employees are supposed to know about. One day, Adele overheard about Project Obsidian and asked Copilot to help find and summarize the project for her. Since Contoso didn’t implement appropriate access and data security controls, Copilot responded to Adele with the Project Obsidian information and shared links to the documents with her. Adele realized the importance of the project and wanted to learn more about it, continuously using Copilot to find more information. At the same time, she used another consumer AI app, ChatGPT, to help summarize and explain some technical details about Project Obsidian, and accidentally leaked the confidential data outside the organization. The project was prematurely exposed, and Contoso suffered financial loss. As a result, the company banned the use of all AI apps in the workplace.</a:t>
            </a:r>
          </a:p>
          <a:p>
            <a:endParaRPr lang="en-US" dirty="0"/>
          </a:p>
          <a:p>
            <a:r>
              <a:rPr lang="en-US" dirty="0"/>
              <a:t>Let’s take a look at why this incident happened. First, Contoso deployed Copilot without appropriate data security and access controls in place, so confidential information was overexposed to employees, and Copilot made it easy for employees to find the information they were overexposed to.</a:t>
            </a:r>
          </a:p>
          <a:p>
            <a:endParaRPr lang="en-US" dirty="0"/>
          </a:p>
          <a:p>
            <a:r>
              <a:rPr lang="en-US" dirty="0"/>
              <a:t>Second, when Adele continuously searched for Project Obsidian information, Contoso didn’t have a mechanism in place to detect the anomalous activities, so Adele was able to continue collecting sensitive information.</a:t>
            </a:r>
          </a:p>
          <a:p>
            <a:endParaRPr lang="en-US" dirty="0"/>
          </a:p>
          <a:p>
            <a:r>
              <a:rPr lang="en-US" dirty="0"/>
              <a:t>Third, Contoso didn’t implement controls, such as conditional access or data loss prevention (DLP), to limit employees' activities when using SaaS AI apps, allowing employees to share information freely in this unmanaged territory.</a:t>
            </a:r>
          </a:p>
          <a:p>
            <a:endParaRPr lang="en-US" dirty="0"/>
          </a:p>
          <a:p>
            <a:r>
              <a:rPr lang="en-US" dirty="0"/>
              <a:t>Lastly, when Contoso banned AI outright, it resulted in more dark usage, as employees found other ways to access the SaaS apps they wanted to use. For example, they might try to use the app via unmanaged networks or devices, which would cause more risks to the company.</a:t>
            </a:r>
          </a:p>
          <a:p>
            <a:endParaRPr lang="en-US" dirty="0"/>
          </a:p>
          <a:p>
            <a:r>
              <a:rPr lang="en-US" dirty="0"/>
              <a:t>So, what should Contoso do to prevent this incident?</a:t>
            </a:r>
          </a:p>
        </p:txBody>
      </p:sp>
      <p:sp>
        <p:nvSpPr>
          <p:cNvPr id="4" name="Slide Number Placeholder 3">
            <a:extLst>
              <a:ext uri="{FF2B5EF4-FFF2-40B4-BE49-F238E27FC236}">
                <a16:creationId xmlns:a16="http://schemas.microsoft.com/office/drawing/2014/main" id="{059A3F72-C503-994E-9A27-49A7FD41C399}"/>
              </a:ext>
            </a:extLst>
          </p:cNvPr>
          <p:cNvSpPr>
            <a:spLocks noGrp="1"/>
          </p:cNvSpPr>
          <p:nvPr>
            <p:ph type="sldNum" sz="quarter" idx="5"/>
          </p:nvPr>
        </p:nvSpPr>
        <p:spPr/>
        <p:txBody>
          <a:bodyPr/>
          <a:lstStyle/>
          <a:p>
            <a:pPr defTabSz="966612">
              <a:defRPr/>
            </a:pPr>
            <a:fld id="{8D4FF0E8-F8E8-4659-985C-66EBEDD1F718}" type="slidenum">
              <a:rPr lang="en-US">
                <a:solidFill>
                  <a:prstClr val="black"/>
                </a:solidFill>
                <a:latin typeface="Calibri" panose="020F0502020204030204"/>
              </a:rPr>
              <a:pPr defTabSz="966612">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160684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I protect my organization from Shadow AI?</a:t>
            </a:r>
          </a:p>
          <a:p>
            <a:endParaRPr lang="en-US" dirty="0"/>
          </a:p>
          <a:p>
            <a:r>
              <a:rPr lang="en-US" dirty="0"/>
              <a:t>There are two approaches you can think of:</a:t>
            </a:r>
          </a:p>
          <a:p>
            <a:endParaRPr lang="en-US" dirty="0"/>
          </a:p>
          <a:p>
            <a:pPr marL="228600" indent="-228600">
              <a:buAutoNum type="arabicPeriod"/>
            </a:pPr>
            <a:r>
              <a:rPr lang="en-US" dirty="0"/>
              <a:t>The Hammer approach – block and ban </a:t>
            </a:r>
            <a:r>
              <a:rPr lang="en-US" sz="1200" dirty="0"/>
              <a:t>all AI apps and agents, which hinders productivity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The Scalpel approach – instead of outright banning all AI, use signals – such as user risks and sensitive info contained in interactions – to block sensitive and important data sent to AI apps. This increases productivity while staying secure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0988918-6F47-4388-88DA-D2D9BBF9A52B}" type="slidenum">
              <a:rPr lang="en-CA" smtClean="0"/>
              <a:t>4</a:t>
            </a:fld>
            <a:endParaRPr lang="en-CA"/>
          </a:p>
        </p:txBody>
      </p:sp>
    </p:spTree>
    <p:extLst>
      <p:ext uri="{BB962C8B-B14F-4D97-AF65-F5344CB8AC3E}">
        <p14:creationId xmlns:p14="http://schemas.microsoft.com/office/powerpoint/2010/main" val="288949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In today's digital landscape, safeguarding sensitive data from unauthorized AI applications is crucial. </a:t>
            </a:r>
          </a:p>
          <a:p>
            <a:pPr>
              <a:buNone/>
            </a:pPr>
            <a:endParaRPr lang="en-US"/>
          </a:p>
          <a:p>
            <a:pPr>
              <a:buNone/>
            </a:pPr>
            <a:r>
              <a:rPr lang="en-US"/>
              <a:t>Microsoft provides a comprehensive strategy to prevent data leaks to shadow AI. This involves discovering and monitoring AI applications in use, as well as user interactions with these apps. It's essential to block access to unsanctioned AI applications, allowing only limited access to approved ones while restricting certain users or groups. </a:t>
            </a:r>
          </a:p>
          <a:p>
            <a:pPr>
              <a:buNone/>
            </a:pPr>
            <a:endParaRPr lang="en-US"/>
          </a:p>
          <a:p>
            <a:pPr>
              <a:buNone/>
            </a:pPr>
            <a:r>
              <a:rPr lang="en-US"/>
              <a:t>Additionally, measures must be taken to secure data by blocking sensitive information from being sent to sanctioned AI apps and preventing elevated risk users from submitting prompts in Microsoft Edge. Governance is also key, with capabilities to detect inappropriate behaviors and retain prompts for future investigations. This proactive approach ensures that organizations can effectively manage AI app usage and protect their data integrity. </a:t>
            </a:r>
            <a:br>
              <a:rPr lang="en-US"/>
            </a:br>
            <a:endParaRPr lang="en-US"/>
          </a:p>
        </p:txBody>
      </p:sp>
      <p:sp>
        <p:nvSpPr>
          <p:cNvPr id="4" name="Slide Number Placeholder 3"/>
          <p:cNvSpPr>
            <a:spLocks noGrp="1"/>
          </p:cNvSpPr>
          <p:nvPr>
            <p:ph type="sldNum" sz="quarter" idx="5"/>
          </p:nvPr>
        </p:nvSpPr>
        <p:spPr/>
        <p:txBody>
          <a:bodyPr/>
          <a:lstStyle/>
          <a:p>
            <a:pPr defTabSz="966612">
              <a:defRPr/>
            </a:pPr>
            <a:fld id="{8425357B-8F40-42E9-BE27-6FDDE825A717}" type="slidenum">
              <a:rPr lang="en-US">
                <a:solidFill>
                  <a:prstClr val="black"/>
                </a:solidFill>
                <a:latin typeface="Calibri" panose="020F0502020204030204"/>
              </a:rPr>
              <a:pPr defTabSz="966612">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179247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Understanding AI app usage is crucial for maintaining security and compliance. </a:t>
            </a:r>
          </a:p>
          <a:p>
            <a:pPr>
              <a:buNone/>
            </a:pPr>
            <a:endParaRPr lang="en-US"/>
          </a:p>
          <a:p>
            <a:pPr marL="181240" indent="-181240">
              <a:buFont typeface="Arial" panose="020B0604020202020204" pitchFamily="34" charset="0"/>
              <a:buChar char="•"/>
            </a:pPr>
            <a:r>
              <a:rPr lang="en-US"/>
              <a:t>With Defender for Cloud Apps’ Cloud Discovery, we can track user interactions with AI applications effectively. </a:t>
            </a:r>
          </a:p>
          <a:p>
            <a:pPr marL="181240" indent="-181240">
              <a:buFont typeface="Arial" panose="020B0604020202020204" pitchFamily="34" charset="0"/>
              <a:buChar char="•"/>
            </a:pPr>
            <a:r>
              <a:rPr lang="en-US"/>
              <a:t>By leveraging Purview Data Security Posture Management, we can generate insightful reports and explore activities related to AI.</a:t>
            </a:r>
          </a:p>
          <a:p>
            <a:pPr marL="181240" indent="-181240">
              <a:buFont typeface="Arial" panose="020B0604020202020204" pitchFamily="34" charset="0"/>
              <a:buChar char="•"/>
            </a:pPr>
            <a:r>
              <a:rPr lang="en-US"/>
              <a:t>Implementing specific policies can enhance our data discovery capabilities. </a:t>
            </a:r>
          </a:p>
          <a:p>
            <a:pPr marL="664546" lvl="1" indent="-181240">
              <a:buFont typeface="Arial" panose="020B0604020202020204" pitchFamily="34" charset="0"/>
              <a:buChar char="•"/>
            </a:pPr>
            <a:r>
              <a:rPr lang="en-US"/>
              <a:t>For instance, we can detect when users access AI sites, monitor sensitive information shared in AI prompts through Microsoft Edge, and identify any sensitive data that is pasted or uploaded to AI platforms. </a:t>
            </a:r>
          </a:p>
          <a:p>
            <a:pPr marL="664546" lvl="1" indent="-181240">
              <a:buFont typeface="Arial" panose="020B0604020202020204" pitchFamily="34" charset="0"/>
              <a:buChar char="•"/>
            </a:pPr>
            <a:r>
              <a:rPr lang="en-US"/>
              <a:t>Additionally, we can flag risky AI interactions, ensuring that our data remains secure and compliant with regulations. This proactive approach not only safeguards our information but also empowers us to make informed decisions regarding AI usage.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6</a:t>
            </a:fld>
            <a:endParaRPr lang="en-CA">
              <a:solidFill>
                <a:prstClr val="black"/>
              </a:solidFill>
              <a:latin typeface="Aptos" panose="02110004020202020204"/>
            </a:endParaRPr>
          </a:p>
        </p:txBody>
      </p:sp>
    </p:spTree>
    <p:extLst>
      <p:ext uri="{BB962C8B-B14F-4D97-AF65-F5344CB8AC3E}">
        <p14:creationId xmlns:p14="http://schemas.microsoft.com/office/powerpoint/2010/main" val="2981597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Font typeface="+mj-lt"/>
              <a:buAutoNum type="arabicPeriod"/>
            </a:pPr>
            <a:r>
              <a:rPr lang="en-US"/>
              <a:t>To enhance security, it's crucial to block access to </a:t>
            </a:r>
            <a:r>
              <a:rPr lang="en-US" b="1"/>
              <a:t>unsanctioned</a:t>
            </a:r>
            <a:r>
              <a:rPr lang="en-US"/>
              <a:t> AI applications across the organization. Utilizing Defender for Cloud Apps’ Cloud Discovery feature allows for comprehensive monitoring and control. </a:t>
            </a:r>
          </a:p>
          <a:p>
            <a:pPr marL="241653" indent="-241653">
              <a:buFont typeface="+mj-lt"/>
              <a:buAutoNum type="arabicPeriod"/>
            </a:pPr>
            <a:r>
              <a:rPr lang="en-US"/>
              <a:t>You can also implement tailored access restrictions, to permit limited use of certain AI applications while blocking others based on user roles.</a:t>
            </a:r>
          </a:p>
          <a:p>
            <a:pPr marL="241653" indent="-241653">
              <a:buFont typeface="+mj-lt"/>
              <a:buAutoNum type="arabicPeriod"/>
            </a:pPr>
            <a:r>
              <a:rPr lang="en-US"/>
              <a:t>Entra's internet access capabilities enable you to restrict specific users or groups from accessing these unsanctioned apps. Additionally, for users deemed at elevated risk, Purview IRM and Entra conditional access can be employed to enforce stricter controls. </a:t>
            </a:r>
          </a:p>
          <a:p>
            <a:pPr marL="241653" indent="-241653">
              <a:buFont typeface="+mj-lt"/>
              <a:buAutoNum type="arabicPeriod"/>
            </a:pPr>
            <a:r>
              <a:rPr lang="en-US"/>
              <a:t>Finally, Intune can be leveraged to prevent the installation of these unsanctioned applications on devices, ensuring a more secure environment.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7</a:t>
            </a:fld>
            <a:endParaRPr lang="en-CA">
              <a:solidFill>
                <a:prstClr val="black"/>
              </a:solidFill>
              <a:latin typeface="Aptos" panose="02110004020202020204"/>
            </a:endParaRPr>
          </a:p>
        </p:txBody>
      </p:sp>
    </p:spTree>
    <p:extLst>
      <p:ext uri="{BB962C8B-B14F-4D97-AF65-F5344CB8AC3E}">
        <p14:creationId xmlns:p14="http://schemas.microsoft.com/office/powerpoint/2010/main" val="419415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To ensure data security, it's crucial to block sensitive information from being transmitted to unauthorized AI applications. </a:t>
            </a:r>
          </a:p>
          <a:p>
            <a:pPr marL="181240" indent="-181240">
              <a:buFont typeface="Arial" panose="020B0604020202020204" pitchFamily="34" charset="0"/>
              <a:buChar char="•"/>
            </a:pPr>
            <a:r>
              <a:rPr lang="en-US"/>
              <a:t>Utilizing Purview sensitivity labels allows us to encrypt content, making it inaccessible to other AI tools. </a:t>
            </a:r>
          </a:p>
          <a:p>
            <a:pPr marL="181240" indent="-181240">
              <a:buFont typeface="Arial" panose="020B0604020202020204" pitchFamily="34" charset="0"/>
              <a:buChar char="•"/>
            </a:pPr>
            <a:r>
              <a:rPr lang="en-US"/>
              <a:t>Additionally, implementing Endpoint DLP can prevent users from pasting or uploading sensitive data into these applications. </a:t>
            </a:r>
          </a:p>
          <a:p>
            <a:pPr marL="181240" indent="-181240">
              <a:buFont typeface="Arial" panose="020B0604020202020204" pitchFamily="34" charset="0"/>
              <a:buChar char="•"/>
            </a:pPr>
            <a:r>
              <a:rPr lang="en-US"/>
              <a:t>We must also be vigilant about elevated risk users, restricting their ability to submit prompts that could expose sensitive information to platforms like ChatGPT, Microsoft Copilot, DeepSeek, and Google Gemini. </a:t>
            </a:r>
          </a:p>
          <a:p>
            <a:pPr marL="181240" indent="-181240">
              <a:buFont typeface="Arial" panose="020B0604020202020204" pitchFamily="34" charset="0"/>
              <a:buChar char="•"/>
            </a:pPr>
            <a:r>
              <a:rPr lang="en-US"/>
              <a:t>Furthermore, Purview's Browser Data Security policies can help us manage data shared with cloud applications through non-Microsoft browsers and APIs, reinforcing our commitment to data protection.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8</a:t>
            </a:fld>
            <a:endParaRPr lang="en-CA">
              <a:solidFill>
                <a:prstClr val="black"/>
              </a:solidFill>
              <a:latin typeface="Aptos" panose="02110004020202020204"/>
            </a:endParaRPr>
          </a:p>
        </p:txBody>
      </p:sp>
    </p:spTree>
    <p:extLst>
      <p:ext uri="{BB962C8B-B14F-4D97-AF65-F5344CB8AC3E}">
        <p14:creationId xmlns:p14="http://schemas.microsoft.com/office/powerpoint/2010/main" val="903068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Effective governance of data sent to sanctioned AI applications is crucial for compliance and risk management. </a:t>
            </a:r>
          </a:p>
          <a:p>
            <a:pPr marL="181240" indent="-181240">
              <a:buFont typeface="Arial" panose="020B0604020202020204" pitchFamily="34" charset="0"/>
              <a:buChar char="•"/>
            </a:pPr>
            <a:r>
              <a:rPr lang="en-US"/>
              <a:t>By utilizing Purview Data Lifecycle Management, organizations can implement retention policies that ensure prompts are not only retained but also managed throughout their lifecycle. This includes the ability to preserve, collect, analyze, review, and export prompts as needed. </a:t>
            </a:r>
          </a:p>
          <a:p>
            <a:pPr marL="181240" indent="-181240">
              <a:buFont typeface="Arial" panose="020B0604020202020204" pitchFamily="34" charset="0"/>
              <a:buChar char="•"/>
            </a:pPr>
            <a:r>
              <a:rPr lang="en-US"/>
              <a:t>The integration of Purview eDiscovery allows for the creation of cases, facilitating a structured approach to data management and compliance. This process not only helps in maintaining regulatory standards but also enhances the organization's ability to respond to audits and investigations efficiently.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9</a:t>
            </a:fld>
            <a:endParaRPr lang="en-CA">
              <a:solidFill>
                <a:prstClr val="black"/>
              </a:solidFill>
              <a:latin typeface="Aptos" panose="02110004020202020204"/>
            </a:endParaRPr>
          </a:p>
        </p:txBody>
      </p:sp>
    </p:spTree>
    <p:extLst>
      <p:ext uri="{BB962C8B-B14F-4D97-AF65-F5344CB8AC3E}">
        <p14:creationId xmlns:p14="http://schemas.microsoft.com/office/powerpoint/2010/main" val="213767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2.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75930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_DeepBlue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srcRect r="8565" b="8565"/>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wrap="square"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8" name="Graphic 7">
            <a:extLst>
              <a:ext uri="{FF2B5EF4-FFF2-40B4-BE49-F238E27FC236}">
                <a16:creationId xmlns:a16="http://schemas.microsoft.com/office/drawing/2014/main" id="{BD9428AD-B633-02B5-61A5-2A50E8221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6317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_TechGreen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5DE38648-77F3-5DB8-11F5-6C889795D7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745823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_ScanPhoto_Full page">
    <p:bg>
      <p:bgRef idx="1001">
        <a:schemeClr val="bg2"/>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7770F8B-6389-38F6-158F-34F7B9C3CC5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 y="0"/>
            <a:ext cx="1219084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737800" cy="1231106"/>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4E63FD98-6E83-047F-16B0-189D367E21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89702" y="296820"/>
            <a:ext cx="2876596" cy="868680"/>
          </a:xfrm>
          <a:prstGeom prst="rect">
            <a:avLst/>
          </a:prstGeom>
        </p:spPr>
      </p:pic>
    </p:spTree>
    <p:extLst>
      <p:ext uri="{BB962C8B-B14F-4D97-AF65-F5344CB8AC3E}">
        <p14:creationId xmlns:p14="http://schemas.microsoft.com/office/powerpoint/2010/main" val="17195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56">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_ScanPhotoYellow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srcRect/>
          <a:stretch/>
        </p:blipFill>
        <p:spPr>
          <a:xfrm>
            <a:off x="3810" y="0"/>
            <a:ext cx="1218438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7860B354-BE5F-C0AC-B3F2-CC18D93014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02701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itle_Tech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038751CA-6D44-D7DD-C14B-AA86A71600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75609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Title_ScanPhoto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8815E3F5-2509-8AA1-7C04-39C483C403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61705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le_ScanPhotoYellow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7421E148-BBFE-D8FE-072E-60B3306895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779241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l="50000"/>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2371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9_Title_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3" name="Graphic 2">
            <a:extLst>
              <a:ext uri="{FF2B5EF4-FFF2-40B4-BE49-F238E27FC236}">
                <a16:creationId xmlns:a16="http://schemas.microsoft.com/office/drawing/2014/main" id="{4E9BD52B-1FD8-7732-210F-3AFB690CB0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346966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bg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CD01FD41-9F48-9A53-A036-BAAB2AA381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93324" y="298625"/>
            <a:ext cx="2869352" cy="865070"/>
          </a:xfrm>
          <a:prstGeom prst="rect">
            <a:avLst/>
          </a:prstGeom>
        </p:spPr>
      </p:pic>
    </p:spTree>
    <p:extLst>
      <p:ext uri="{BB962C8B-B14F-4D97-AF65-F5344CB8AC3E}">
        <p14:creationId xmlns:p14="http://schemas.microsoft.com/office/powerpoint/2010/main" val="552452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176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3802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66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771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79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066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25271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29380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3920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5945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38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7415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34335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084593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1005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10594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04951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4724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3701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4905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2104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79029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721060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05972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61192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37560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88885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9199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91913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67829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1125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5695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27093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582820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72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1433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62608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4130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938532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0695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34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0334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8437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_Tech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8" y="0"/>
            <a:ext cx="12188949"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873586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195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_Tech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9" y="0"/>
            <a:ext cx="12188947"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9619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_Tech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9" y="0"/>
            <a:ext cx="12188947"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96941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_Tech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40" y="0"/>
            <a:ext cx="12188945"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04909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_Deep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9BB26-0529-B32F-DBDF-B5811CDA49ED}"/>
              </a:ext>
            </a:extLst>
          </p:cNvPr>
          <p:cNvPicPr>
            <a:picLocks noChangeAspect="1"/>
          </p:cNvPicPr>
          <p:nvPr userDrawn="1"/>
        </p:nvPicPr>
        <p:blipFill>
          <a:blip r:embed="rId2"/>
          <a:srcRect/>
          <a:stretch/>
        </p:blipFill>
        <p:spPr>
          <a:xfrm>
            <a:off x="1837" y="0"/>
            <a:ext cx="12188952"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22323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_Deep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7" y="0"/>
            <a:ext cx="12188951"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28180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_Deep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7" y="0"/>
            <a:ext cx="12188951"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086364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_Deep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8" y="0"/>
            <a:ext cx="12188949"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84646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09116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039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3121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118135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06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A12984-B73F-E698-6D32-0F4ABF265989}"/>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Sans Display" pitchFamily="2" charset="0"/>
              </a:rPr>
              <a:t>© Copyright Microsoft Corporation. All rights reserved. </a:t>
            </a:r>
          </a:p>
        </p:txBody>
      </p:sp>
      <p:sp>
        <p:nvSpPr>
          <p:cNvPr id="8" name="Title 7">
            <a:extLst>
              <a:ext uri="{FF2B5EF4-FFF2-40B4-BE49-F238E27FC236}">
                <a16:creationId xmlns:a16="http://schemas.microsoft.com/office/drawing/2014/main" id="{D5C9331B-8BBD-9951-13DE-8C91EF5F86AE}"/>
              </a:ext>
            </a:extLst>
          </p:cNvPr>
          <p:cNvSpPr>
            <a:spLocks noGrp="1"/>
          </p:cNvSpPr>
          <p:nvPr>
            <p:ph type="title" hasCustomPrompt="1"/>
          </p:nvPr>
        </p:nvSpPr>
        <p:spPr>
          <a:xfrm>
            <a:off x="588263" y="3152001"/>
            <a:ext cx="11018520" cy="553998"/>
          </a:xfrm>
        </p:spPr>
        <p:txBody>
          <a:bodyPr/>
          <a:lstStyle>
            <a:lvl1pPr>
              <a:defRPr>
                <a:solidFill>
                  <a:schemeClr val="bg1"/>
                </a:solidFill>
              </a:defRPr>
            </a:lvl1pPr>
          </a:lstStyle>
          <a:p>
            <a:r>
              <a:rPr lang="en-US"/>
              <a:t>Thank you.</a:t>
            </a:r>
          </a:p>
        </p:txBody>
      </p:sp>
      <p:pic>
        <p:nvPicPr>
          <p:cNvPr id="3" name="Graphic 2">
            <a:extLst>
              <a:ext uri="{FF2B5EF4-FFF2-40B4-BE49-F238E27FC236}">
                <a16:creationId xmlns:a16="http://schemas.microsoft.com/office/drawing/2014/main" id="{3CDE2366-C38A-14DB-1D59-102DF31D6F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001222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2976738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3678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l="50000"/>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70705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5.xml"/><Relationship Id="rId21" Type="http://schemas.openxmlformats.org/officeDocument/2006/relationships/slideLayout" Target="../slideLayouts/slideLayout30.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63" Type="http://schemas.openxmlformats.org/officeDocument/2006/relationships/slideLayout" Target="../slideLayouts/slideLayout72.xml"/><Relationship Id="rId68" Type="http://schemas.openxmlformats.org/officeDocument/2006/relationships/image" Target="../media/image8.png"/><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66" Type="http://schemas.openxmlformats.org/officeDocument/2006/relationships/oleObject" Target="../embeddings/oleObject1.bin"/><Relationship Id="rId5" Type="http://schemas.openxmlformats.org/officeDocument/2006/relationships/slideLayout" Target="../slideLayouts/slideLayout14.xml"/><Relationship Id="rId61" Type="http://schemas.openxmlformats.org/officeDocument/2006/relationships/slideLayout" Target="../slideLayouts/slideLayout70.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64" Type="http://schemas.openxmlformats.org/officeDocument/2006/relationships/theme" Target="../theme/theme2.xml"/><Relationship Id="rId69" Type="http://schemas.openxmlformats.org/officeDocument/2006/relationships/image" Target="../media/image9.svg"/><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 Id="rId67" Type="http://schemas.openxmlformats.org/officeDocument/2006/relationships/image" Target="../media/image7.emf"/><Relationship Id="rId20" Type="http://schemas.openxmlformats.org/officeDocument/2006/relationships/slideLayout" Target="../slideLayouts/slideLayout29.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slideLayout" Target="../slideLayouts/slideLayout7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65" Type="http://schemas.openxmlformats.org/officeDocument/2006/relationships/tags" Target="../tags/tag1.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9" Type="http://schemas.openxmlformats.org/officeDocument/2006/relationships/slideLayout" Target="../slideLayouts/slideLayout48.xml"/><Relationship Id="rId34" Type="http://schemas.openxmlformats.org/officeDocument/2006/relationships/slideLayout" Target="../slideLayouts/slideLayout43.xml"/><Relationship Id="rId50" Type="http://schemas.openxmlformats.org/officeDocument/2006/relationships/slideLayout" Target="../slideLayouts/slideLayout59.xml"/><Relationship Id="rId5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66450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65"/>
            </p:custDataLst>
            <p:extLst>
              <p:ext uri="{D42A27DB-BD31-4B8C-83A1-F6EECF244321}">
                <p14:modId xmlns:p14="http://schemas.microsoft.com/office/powerpoint/2010/main" val="1032975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532" imgH="530" progId="TCLayout.ActiveDocument.1">
                  <p:embed/>
                </p:oleObj>
              </mc:Choice>
              <mc:Fallback>
                <p:oleObj name="think-cell Slide" r:id="rId66"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8">
            <a:extLst>
              <a:ext uri="{96DAC541-7B7A-43D3-8B79-37D633B846F1}">
                <asvg:svgBlip xmlns:asvg="http://schemas.microsoft.com/office/drawing/2016/SVG/main" r:embed="rId6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790607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 id="2147483723" r:id="rId53"/>
    <p:sldLayoutId id="2147483724" r:id="rId54"/>
    <p:sldLayoutId id="2147483725" r:id="rId55"/>
    <p:sldLayoutId id="2147483726" r:id="rId56"/>
    <p:sldLayoutId id="2147483727" r:id="rId57"/>
    <p:sldLayoutId id="2147483728" r:id="rId58"/>
    <p:sldLayoutId id="2147483729" r:id="rId59"/>
    <p:sldLayoutId id="2147483730" r:id="rId60"/>
    <p:sldLayoutId id="2147483731" r:id="rId61"/>
    <p:sldLayoutId id="2147483732" r:id="rId62"/>
    <p:sldLayoutId id="2147483733" r:id="rId6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PurviewDeploymentModels/ShadowAI"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s://learn.microsoft.com/entra/global-secure-access/concept-internet-access" TargetMode="External"/><Relationship Id="rId13" Type="http://schemas.openxmlformats.org/officeDocument/2006/relationships/hyperlink" Target="https://learn.microsoft.com/purview/dlp-browser-dlp-learn" TargetMode="External"/><Relationship Id="rId18" Type="http://schemas.openxmlformats.org/officeDocument/2006/relationships/hyperlink" Target="https://learn.microsoft.com/purview/edisc-search-copilot-data" TargetMode="External"/><Relationship Id="rId3" Type="http://schemas.openxmlformats.org/officeDocument/2006/relationships/hyperlink" Target="https://learn.microsoft.com/defender-cloud-apps/discovered-apps" TargetMode="External"/><Relationship Id="rId7" Type="http://schemas.openxmlformats.org/officeDocument/2006/relationships/hyperlink" Target="https://learn.microsoft.com/defender-cloud-apps/governance-discovery" TargetMode="External"/><Relationship Id="rId12" Type="http://schemas.openxmlformats.org/officeDocument/2006/relationships/hyperlink" Target="https://learn.microsoft.com/purview/insider-risk-management-adaptive-protection" TargetMode="External"/><Relationship Id="rId17" Type="http://schemas.openxmlformats.org/officeDocument/2006/relationships/hyperlink" Target="https://learn.microsoft.com/purview/create-retention-policies?tabs=teams-retention#create-and-configure-a-retention-policy" TargetMode="External"/><Relationship Id="rId2" Type="http://schemas.openxmlformats.org/officeDocument/2006/relationships/notesSlide" Target="../notesSlides/notesSlide5.xml"/><Relationship Id="rId16" Type="http://schemas.openxmlformats.org/officeDocument/2006/relationships/hyperlink" Target="https://learn.microsoft.com/purview/communication-compliance-copilot#other-ai-applications" TargetMode="External"/><Relationship Id="rId1" Type="http://schemas.openxmlformats.org/officeDocument/2006/relationships/slideLayout" Target="../slideLayouts/slideLayout6.xml"/><Relationship Id="rId6" Type="http://schemas.openxmlformats.org/officeDocument/2006/relationships/hyperlink" Target="https://learn.microsoft.com/en-us/defender-cloud-apps/governance-discovery" TargetMode="External"/><Relationship Id="rId11" Type="http://schemas.openxmlformats.org/officeDocument/2006/relationships/hyperlink" Target="https://learn.microsoft.com/purview/endpoint-dlp-learn-about#endpoint-activities-you-can-monitor-and-take-action-on" TargetMode="External"/><Relationship Id="rId5" Type="http://schemas.openxmlformats.org/officeDocument/2006/relationships/hyperlink" Target="https://learn.microsoft.com/purview/ai-other-apps#data-security-posture-management-for-ai" TargetMode="External"/><Relationship Id="rId15" Type="http://schemas.openxmlformats.org/officeDocument/2006/relationships/hyperlink" Target="https://learn.microsoft.com/purview/audit-copilot" TargetMode="External"/><Relationship Id="rId10" Type="http://schemas.openxmlformats.org/officeDocument/2006/relationships/hyperlink" Target="https://techcommunity.microsoft.com/blog/intunecustomersuccess/blocking-and-removing-apps-on-intune-managed-devices-windows-iosipados-android-a/4383156" TargetMode="External"/><Relationship Id="rId4" Type="http://schemas.openxmlformats.org/officeDocument/2006/relationships/hyperlink" Target="https://learn.microsoft.com/en-us/purview/ai-other-apps#data-security-posture-management-for-ai" TargetMode="External"/><Relationship Id="rId9" Type="http://schemas.openxmlformats.org/officeDocument/2006/relationships/hyperlink" Target="https://learn.microsoft.com/en-us/purview/insider-risk-management-adaptive-protection" TargetMode="External"/><Relationship Id="rId14" Type="http://schemas.openxmlformats.org/officeDocument/2006/relationships/hyperlink" Target="https://learn.microsoft.com/purview/dlp-network-data-security-lear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p:txBody>
          <a:bodyPr wrap="square">
            <a:spAutoFit/>
          </a:bodyPr>
          <a:lstStyle/>
          <a:p>
            <a:r>
              <a:rPr lang="en-US"/>
              <a:t>Prevent data leak to Shadow AI</a:t>
            </a:r>
          </a:p>
        </p:txBody>
      </p:sp>
      <p:sp>
        <p:nvSpPr>
          <p:cNvPr id="2" name="Text Placeholder 1">
            <a:extLst>
              <a:ext uri="{FF2B5EF4-FFF2-40B4-BE49-F238E27FC236}">
                <a16:creationId xmlns:a16="http://schemas.microsoft.com/office/drawing/2014/main" id="{EDB95EB8-A28C-2AA6-A543-CC299A61502C}"/>
              </a:ext>
            </a:extLst>
          </p:cNvPr>
          <p:cNvSpPr>
            <a:spLocks noGrp="1"/>
          </p:cNvSpPr>
          <p:nvPr>
            <p:ph type="body" sz="quarter" idx="12"/>
          </p:nvPr>
        </p:nvSpPr>
        <p:spPr/>
        <p:txBody>
          <a:bodyPr/>
          <a:lstStyle/>
          <a:p>
            <a:r>
              <a:rPr lang="en-US"/>
              <a:t>Microsoft deployment blueprint</a:t>
            </a:r>
          </a:p>
        </p:txBody>
      </p:sp>
    </p:spTree>
    <p:extLst>
      <p:ext uri="{BB962C8B-B14F-4D97-AF65-F5344CB8AC3E}">
        <p14:creationId xmlns:p14="http://schemas.microsoft.com/office/powerpoint/2010/main" val="4025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1053431" y="1945921"/>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7075335"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9972217" cy="276999"/>
          </a:xfrm>
          <a:prstGeom prst="rect">
            <a:avLst/>
          </a:prstGeom>
          <a:noFill/>
        </p:spPr>
        <p:txBody>
          <a:bodyPr wrap="none" lIns="0" tIns="0" rIns="0" bIns="0" rtlCol="0" anchor="t">
            <a:spAutoFit/>
          </a:bodyPr>
          <a:lstStyle/>
          <a:p>
            <a:pPr lvl="0">
              <a:defRPr/>
            </a:pPr>
            <a:r>
              <a:rPr kumimoji="0" lang="en-CA" sz="1800" b="0" i="0" u="none" strike="noStrike" kern="1200" cap="none" spc="0" normalizeH="0" baseline="0" noProof="0" dirty="0">
                <a:ln>
                  <a:noFill/>
                </a:ln>
                <a:solidFill>
                  <a:srgbClr val="000000"/>
                </a:solidFill>
                <a:effectLst/>
                <a:uLnTx/>
                <a:uFillTx/>
                <a:latin typeface="Segoe UI Semibold"/>
                <a:ea typeface="+mn-ea"/>
                <a:cs typeface="+mn-cs"/>
              </a:rPr>
              <a:t>Read the detailed guide for this model at </a:t>
            </a:r>
            <a:r>
              <a:rPr lang="en-CA" dirty="0">
                <a:solidFill>
                  <a:srgbClr val="000000"/>
                </a:solidFill>
                <a:latin typeface="Segoe UI Semibold"/>
                <a:hlinkClick r:id="rId2"/>
              </a:rPr>
              <a:t>https://aka.ms/PurviewDeploymentModels/ShadowAI</a:t>
            </a:r>
            <a:endParaRPr kumimoji="0" lang="en-CA" sz="1800" b="0" i="0" u="none" strike="noStrike" kern="1200" cap="none" spc="0" normalizeH="0" baseline="0" noProof="0" dirty="0">
              <a:ln>
                <a:noFill/>
              </a:ln>
              <a:solidFill>
                <a:srgbClr val="000000"/>
              </a:solidFill>
              <a:effectLst/>
              <a:uLnTx/>
              <a:uFillTx/>
              <a:latin typeface="Segoe UI Semibold"/>
              <a:ea typeface="+mn-ea"/>
              <a:cs typeface="Segoe UI"/>
            </a:endParaRPr>
          </a:p>
        </p:txBody>
      </p:sp>
    </p:spTree>
    <p:extLst>
      <p:ext uri="{BB962C8B-B14F-4D97-AF65-F5344CB8AC3E}">
        <p14:creationId xmlns:p14="http://schemas.microsoft.com/office/powerpoint/2010/main" val="10918670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a:xfrm>
            <a:off x="588263" y="457200"/>
            <a:ext cx="11018520" cy="553998"/>
          </a:xfrm>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892147" y="3402087"/>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Shadow AI refers to the use of artificial intelligence tools - especially generative AI - by employees without the knowledge, approval, or governance of their organization’s IT or security teams. </a:t>
            </a: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Semibold"/>
                <a:ea typeface="+mn-ea"/>
                <a:cs typeface="+mn-cs"/>
              </a:rPr>
              <a:t>If shadow AI risks aren’t addressed, they could lead to</a:t>
            </a: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ounded Rectangle 62_1">
            <a:extLst>
              <a:ext uri="{FF2B5EF4-FFF2-40B4-BE49-F238E27FC236}">
                <a16:creationId xmlns:a16="http://schemas.microsoft.com/office/drawing/2014/main" id="{780BFE3A-CFBE-D525-2392-7BF8248E9B86}"/>
              </a:ext>
              <a:ext uri="{C183D7F6-B498-43B3-948B-1728B52AA6E4}">
                <adec:decorative xmlns:adec="http://schemas.microsoft.com/office/drawing/2017/decorative" val="0"/>
              </a:ext>
            </a:extLst>
          </p:cNvPr>
          <p:cNvSpPr>
            <a:spLocks/>
          </p:cNvSpPr>
          <p:nvPr/>
        </p:nvSpPr>
        <p:spPr bwMode="auto">
          <a:xfrm>
            <a:off x="1303689"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Data leak of sensitive information</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ounded Rectangle 62_1">
            <a:extLst>
              <a:ext uri="{FF2B5EF4-FFF2-40B4-BE49-F238E27FC236}">
                <a16:creationId xmlns:a16="http://schemas.microsoft.com/office/drawing/2014/main" id="{27D308AF-6ECE-3E90-6E27-8430DBDB9580}"/>
              </a:ext>
              <a:ext uri="{C183D7F6-B498-43B3-948B-1728B52AA6E4}">
                <adec:decorative xmlns:adec="http://schemas.microsoft.com/office/drawing/2017/decorative" val="0"/>
              </a:ext>
            </a:extLst>
          </p:cNvPr>
          <p:cNvSpPr>
            <a:spLocks/>
          </p:cNvSpPr>
          <p:nvPr/>
        </p:nvSpPr>
        <p:spPr bwMode="auto">
          <a:xfrm>
            <a:off x="4920037"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Non-compliance with regulations</a:t>
            </a: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ounded Rectangle 62_1">
            <a:extLst>
              <a:ext uri="{FF2B5EF4-FFF2-40B4-BE49-F238E27FC236}">
                <a16:creationId xmlns:a16="http://schemas.microsoft.com/office/drawing/2014/main" id="{62FA39C0-0E9C-475F-DF2F-9F3FDCBB74FE}"/>
              </a:ext>
              <a:ext uri="{C183D7F6-B498-43B3-948B-1728B52AA6E4}">
                <adec:decorative xmlns:adec="http://schemas.microsoft.com/office/drawing/2017/decorative" val="0"/>
              </a:ext>
            </a:extLst>
          </p:cNvPr>
          <p:cNvSpPr>
            <a:spLocks/>
          </p:cNvSpPr>
          <p:nvPr/>
        </p:nvSpPr>
        <p:spPr bwMode="auto">
          <a:xfrm>
            <a:off x="8536385" y="4253590"/>
            <a:ext cx="235510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Reputational harm</a:t>
            </a: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they adopt AI securely</a:t>
            </a: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702C6-AFBD-F5EF-1430-90E1A8E8028E}"/>
            </a:ext>
          </a:extLst>
        </p:cNvPr>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E0AA5BF3-45AA-57D1-86E2-B115C4FFAEA4}"/>
              </a:ext>
              <a:ext uri="{C183D7F6-B498-43B3-948B-1728B52AA6E4}">
                <adec:decorative xmlns:adec="http://schemas.microsoft.com/office/drawing/2017/decorative" val="1"/>
              </a:ext>
            </a:extLst>
          </p:cNvPr>
          <p:cNvSpPr>
            <a:spLocks/>
          </p:cNvSpPr>
          <p:nvPr/>
        </p:nvSpPr>
        <p:spPr bwMode="auto">
          <a:xfrm>
            <a:off x="571501" y="1832988"/>
            <a:ext cx="1720709" cy="3571596"/>
          </a:xfrm>
          <a:prstGeom prst="roundRect">
            <a:avLst>
              <a:gd name="adj" fmla="val 6132"/>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E9FFE415-4DCC-F2AF-9B79-E4D03D04B467}"/>
              </a:ext>
              <a:ext uri="{C183D7F6-B498-43B3-948B-1728B52AA6E4}">
                <adec:decorative xmlns:adec="http://schemas.microsoft.com/office/drawing/2017/decorative" val="1"/>
              </a:ext>
            </a:extLst>
          </p:cNvPr>
          <p:cNvSpPr>
            <a:spLocks/>
          </p:cNvSpPr>
          <p:nvPr/>
        </p:nvSpPr>
        <p:spPr bwMode="auto">
          <a:xfrm>
            <a:off x="571501" y="5467348"/>
            <a:ext cx="11063442" cy="1089499"/>
          </a:xfrm>
          <a:prstGeom prst="roundRect">
            <a:avLst>
              <a:gd name="adj" fmla="val 937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91F2C"/>
              </a:solidFill>
              <a:effectLst/>
              <a:uLnTx/>
              <a:uFillTx/>
              <a:latin typeface="Segoe UI Semibold"/>
              <a:ea typeface="+mn-ea"/>
              <a:cs typeface="+mn-cs"/>
            </a:endParaRPr>
          </a:p>
        </p:txBody>
      </p:sp>
      <p:sp>
        <p:nvSpPr>
          <p:cNvPr id="72" name="Rectangle: Rounded Corners 71">
            <a:extLst>
              <a:ext uri="{FF2B5EF4-FFF2-40B4-BE49-F238E27FC236}">
                <a16:creationId xmlns:a16="http://schemas.microsoft.com/office/drawing/2014/main" id="{BBF04E86-CD42-EBA5-3237-57F4C774A1B1}"/>
              </a:ext>
              <a:ext uri="{C183D7F6-B498-43B3-948B-1728B52AA6E4}">
                <adec:decorative xmlns:adec="http://schemas.microsoft.com/office/drawing/2017/decorative" val="1"/>
              </a:ext>
            </a:extLst>
          </p:cNvPr>
          <p:cNvSpPr>
            <a:spLocks/>
          </p:cNvSpPr>
          <p:nvPr/>
        </p:nvSpPr>
        <p:spPr bwMode="auto">
          <a:xfrm>
            <a:off x="644385" y="5530112"/>
            <a:ext cx="1535254" cy="963971"/>
          </a:xfrm>
          <a:prstGeom prst="roundRect">
            <a:avLst>
              <a:gd name="adj" fmla="val 8354"/>
            </a:avLst>
          </a:prstGeom>
          <a:gradFill flip="none" rotWithShape="1">
            <a:gsLst>
              <a:gs pos="0">
                <a:schemeClr val="accent2"/>
              </a:gs>
              <a:gs pos="100000">
                <a:schemeClr val="accent2">
                  <a:lumMod val="50000"/>
                </a:schemeClr>
              </a:gs>
            </a:gsLst>
            <a:lin ang="0" scaled="1"/>
            <a:tileRect/>
          </a:gradFill>
          <a:ln w="9525" cap="flat">
            <a:noFill/>
            <a:prstDash val="solid"/>
            <a:miter/>
          </a:ln>
          <a:effectLst>
            <a:outerShdw blurRad="635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nvGrpSpPr>
          <p:cNvPr id="83" name="Group 82">
            <a:extLst>
              <a:ext uri="{FF2B5EF4-FFF2-40B4-BE49-F238E27FC236}">
                <a16:creationId xmlns:a16="http://schemas.microsoft.com/office/drawing/2014/main" id="{7E4E0445-5F67-3728-2494-5BE3806032D2}"/>
              </a:ext>
              <a:ext uri="{C183D7F6-B498-43B3-948B-1728B52AA6E4}">
                <adec:decorative xmlns:adec="http://schemas.microsoft.com/office/drawing/2017/decorative" val="1"/>
              </a:ext>
            </a:extLst>
          </p:cNvPr>
          <p:cNvGrpSpPr/>
          <p:nvPr/>
        </p:nvGrpSpPr>
        <p:grpSpPr>
          <a:xfrm>
            <a:off x="732888" y="5807017"/>
            <a:ext cx="410160" cy="410160"/>
            <a:chOff x="4019079" y="3527544"/>
            <a:chExt cx="1024590" cy="1024590"/>
          </a:xfrm>
        </p:grpSpPr>
        <p:sp>
          <p:nvSpPr>
            <p:cNvPr id="84" name="Oval 83">
              <a:extLst>
                <a:ext uri="{FF2B5EF4-FFF2-40B4-BE49-F238E27FC236}">
                  <a16:creationId xmlns:a16="http://schemas.microsoft.com/office/drawing/2014/main" id="{99B353C3-8D0A-2264-B37B-456C80F169EF}"/>
                </a:ext>
                <a:ext uri="{C183D7F6-B498-43B3-948B-1728B52AA6E4}">
                  <adec:decorative xmlns:adec="http://schemas.microsoft.com/office/drawing/2017/decorative" val="1"/>
                </a:ext>
              </a:extLst>
            </p:cNvPr>
            <p:cNvSpPr/>
            <p:nvPr/>
          </p:nvSpPr>
          <p:spPr bwMode="auto">
            <a:xfrm>
              <a:off x="4019079" y="3527544"/>
              <a:ext cx="1024590" cy="1024590"/>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85" name="Oval 84">
              <a:extLst>
                <a:ext uri="{FF2B5EF4-FFF2-40B4-BE49-F238E27FC236}">
                  <a16:creationId xmlns:a16="http://schemas.microsoft.com/office/drawing/2014/main" id="{7D658E28-D8A0-B4C0-F4B4-FD9619DC9135}"/>
                </a:ext>
                <a:ext uri="{C183D7F6-B498-43B3-948B-1728B52AA6E4}">
                  <adec:decorative xmlns:adec="http://schemas.microsoft.com/office/drawing/2017/decorative" val="1"/>
                </a:ext>
              </a:extLst>
            </p:cNvPr>
            <p:cNvSpPr/>
            <p:nvPr/>
          </p:nvSpPr>
          <p:spPr bwMode="auto">
            <a:xfrm>
              <a:off x="4124096" y="3632561"/>
              <a:ext cx="814556" cy="814556"/>
            </a:xfrm>
            <a:prstGeom prst="ellipse">
              <a:avLst/>
            </a:prstGeom>
            <a:solidFill>
              <a:schemeClr val="bg1"/>
            </a:solidFill>
            <a:ln w="101600" cap="flat">
              <a:noFill/>
              <a:prstDash val="solid"/>
              <a:miter/>
            </a:ln>
            <a:effectLst>
              <a:outerShdw blurRad="50800" algn="ctr" rotWithShape="0">
                <a:prstClr val="black">
                  <a:alpha val="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2700" marR="0" lvl="0" indent="0" algn="ctr" defTabSz="932742" rtl="0" eaLnBrk="1" fontAlgn="auto" latinLnBrk="0" hangingPunct="1">
                <a:lnSpc>
                  <a:spcPct val="100000"/>
                </a:lnSpc>
                <a:spcBef>
                  <a:spcPts val="0"/>
                </a:spcBef>
                <a:spcAft>
                  <a:spcPts val="600"/>
                </a:spcAft>
                <a:buClr>
                  <a:srgbClr val="C5B4E3"/>
                </a:buClr>
                <a:buSzPct val="90000"/>
                <a:buFontTx/>
                <a:buNone/>
                <a:tabLst/>
                <a:defRPr/>
              </a:pPr>
              <a:endParaRPr kumimoji="0" lang="en-US" sz="8000" b="1"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DC11F32F-1830-9A76-6B43-CDC67D20F0A6}"/>
              </a:ext>
              <a:ext uri="{C183D7F6-B498-43B3-948B-1728B52AA6E4}">
                <adec:decorative xmlns:adec="http://schemas.microsoft.com/office/drawing/2017/decorative" val="1"/>
              </a:ext>
            </a:extLst>
          </p:cNvPr>
          <p:cNvGrpSpPr>
            <a:grpSpLocks/>
          </p:cNvGrpSpPr>
          <p:nvPr/>
        </p:nvGrpSpPr>
        <p:grpSpPr>
          <a:xfrm>
            <a:off x="720030" y="2028616"/>
            <a:ext cx="548384" cy="548384"/>
            <a:chOff x="4019079" y="3527544"/>
            <a:chExt cx="1024590" cy="1024590"/>
          </a:xfrm>
        </p:grpSpPr>
        <p:sp>
          <p:nvSpPr>
            <p:cNvPr id="52" name="Oval 51">
              <a:extLst>
                <a:ext uri="{FF2B5EF4-FFF2-40B4-BE49-F238E27FC236}">
                  <a16:creationId xmlns:a16="http://schemas.microsoft.com/office/drawing/2014/main" id="{E3FE57D0-87F7-7BBD-098A-0F1616A65858}"/>
                </a:ext>
                <a:ext uri="{C183D7F6-B498-43B3-948B-1728B52AA6E4}">
                  <adec:decorative xmlns:adec="http://schemas.microsoft.com/office/drawing/2017/decorative" val="1"/>
                </a:ext>
              </a:extLst>
            </p:cNvPr>
            <p:cNvSpPr/>
            <p:nvPr/>
          </p:nvSpPr>
          <p:spPr bwMode="auto">
            <a:xfrm>
              <a:off x="4019079" y="3527544"/>
              <a:ext cx="1024590" cy="1024590"/>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53" name="Oval 52">
              <a:extLst>
                <a:ext uri="{FF2B5EF4-FFF2-40B4-BE49-F238E27FC236}">
                  <a16:creationId xmlns:a16="http://schemas.microsoft.com/office/drawing/2014/main" id="{DA1BB16E-4D04-3696-E532-07F099559790}"/>
                </a:ext>
                <a:ext uri="{C183D7F6-B498-43B3-948B-1728B52AA6E4}">
                  <adec:decorative xmlns:adec="http://schemas.microsoft.com/office/drawing/2017/decorative" val="1"/>
                </a:ext>
              </a:extLst>
            </p:cNvPr>
            <p:cNvSpPr/>
            <p:nvPr/>
          </p:nvSpPr>
          <p:spPr bwMode="auto">
            <a:xfrm>
              <a:off x="4124096" y="3632561"/>
              <a:ext cx="814556" cy="814556"/>
            </a:xfrm>
            <a:prstGeom prst="ellipse">
              <a:avLst/>
            </a:prstGeom>
            <a:solidFill>
              <a:schemeClr val="bg1"/>
            </a:solidFill>
            <a:ln w="101600" cap="flat">
              <a:noFill/>
              <a:prstDash val="solid"/>
              <a:miter/>
            </a:ln>
            <a:effectLst>
              <a:outerShdw blurRad="50800" algn="ctr" rotWithShape="0">
                <a:prstClr val="black">
                  <a:alpha val="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2700" marR="0" lvl="0" indent="0" algn="ctr" defTabSz="932742" rtl="0" eaLnBrk="1" fontAlgn="auto" latinLnBrk="0" hangingPunct="1">
                <a:lnSpc>
                  <a:spcPct val="100000"/>
                </a:lnSpc>
                <a:spcBef>
                  <a:spcPts val="0"/>
                </a:spcBef>
                <a:spcAft>
                  <a:spcPts val="600"/>
                </a:spcAft>
                <a:buClr>
                  <a:srgbClr val="C5B4E3"/>
                </a:buClr>
                <a:buSzPct val="90000"/>
                <a:buFontTx/>
                <a:buNone/>
                <a:tabLst/>
                <a:defRPr/>
              </a:pPr>
              <a:endParaRPr kumimoji="0" lang="en-US" sz="8000" b="1"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endParaRPr>
            </a:p>
          </p:txBody>
        </p:sp>
      </p:grpSp>
      <p:pic>
        <p:nvPicPr>
          <p:cNvPr id="91" name="Graphic 90">
            <a:extLst>
              <a:ext uri="{FF2B5EF4-FFF2-40B4-BE49-F238E27FC236}">
                <a16:creationId xmlns:a16="http://schemas.microsoft.com/office/drawing/2014/main" id="{FD7BB9EA-AE85-7B39-E6BD-8519966C2A09}"/>
              </a:ext>
              <a:ext uri="{C183D7F6-B498-43B3-948B-1728B52AA6E4}">
                <adec:decorative xmlns:adec="http://schemas.microsoft.com/office/drawing/2017/decorative" val="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876301" y="2166085"/>
            <a:ext cx="221939" cy="253644"/>
          </a:xfrm>
          <a:prstGeom prst="rect">
            <a:avLst/>
          </a:prstGeom>
        </p:spPr>
      </p:pic>
      <p:pic>
        <p:nvPicPr>
          <p:cNvPr id="92" name="Graphic 91">
            <a:extLst>
              <a:ext uri="{FF2B5EF4-FFF2-40B4-BE49-F238E27FC236}">
                <a16:creationId xmlns:a16="http://schemas.microsoft.com/office/drawing/2014/main" id="{F34DD2DE-0A2C-352A-2DFD-0B1B53F7E0D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668" y="5897797"/>
            <a:ext cx="228600" cy="228600"/>
          </a:xfrm>
          <a:prstGeom prst="rect">
            <a:avLst/>
          </a:prstGeom>
        </p:spPr>
      </p:pic>
      <p:sp>
        <p:nvSpPr>
          <p:cNvPr id="124" name="TextBox 123">
            <a:extLst>
              <a:ext uri="{FF2B5EF4-FFF2-40B4-BE49-F238E27FC236}">
                <a16:creationId xmlns:a16="http://schemas.microsoft.com/office/drawing/2014/main" id="{EDFA99B0-1F77-AC4B-3050-3A621F12B1C0}"/>
              </a:ext>
              <a:ext uri="{C183D7F6-B498-43B3-948B-1728B52AA6E4}">
                <adec:decorative xmlns:adec="http://schemas.microsoft.com/office/drawing/2017/decorative" val="1"/>
              </a:ext>
            </a:extLst>
          </p:cNvPr>
          <p:cNvSpPr txBox="1">
            <a:spLocks/>
          </p:cNvSpPr>
          <p:nvPr/>
        </p:nvSpPr>
        <p:spPr>
          <a:xfrm>
            <a:off x="2501089" y="1917592"/>
            <a:ext cx="1847992" cy="1419192"/>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Contoso deployed Microsoft 365 Copilot (Copilot) to enhance employees’ productivity</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C717D9F2-B3B3-C4C1-56D2-E329A83F2D77}"/>
              </a:ext>
              <a:ext uri="{C183D7F6-B498-43B3-948B-1728B52AA6E4}">
                <adec:decorative xmlns:adec="http://schemas.microsoft.com/office/drawing/2017/decorative" val="1"/>
              </a:ext>
            </a:extLst>
          </p:cNvPr>
          <p:cNvSpPr txBox="1">
            <a:spLocks/>
          </p:cNvSpPr>
          <p:nvPr/>
        </p:nvSpPr>
        <p:spPr>
          <a:xfrm>
            <a:off x="4500259" y="1917592"/>
            <a:ext cx="1847992" cy="1419192"/>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Alex and Adele are working on a confidential project called Project Obsidian, where all files are labeled as Confidential.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71119E41-8B57-FF7F-BBD2-906C1490C6DF}"/>
              </a:ext>
              <a:ext uri="{C183D7F6-B498-43B3-948B-1728B52AA6E4}">
                <adec:decorative xmlns:adec="http://schemas.microsoft.com/office/drawing/2017/decorative" val="1"/>
              </a:ext>
            </a:extLst>
          </p:cNvPr>
          <p:cNvSpPr txBox="1">
            <a:spLocks/>
          </p:cNvSpPr>
          <p:nvPr/>
        </p:nvSpPr>
        <p:spPr>
          <a:xfrm>
            <a:off x="2501089" y="3480486"/>
            <a:ext cx="1847992" cy="1419192"/>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Adele wants to use ChatGPT instead</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D422CD53-7A17-58E6-FA1A-6781A7977E1E}"/>
              </a:ext>
              <a:ext uri="{C183D7F6-B498-43B3-948B-1728B52AA6E4}">
                <adec:decorative xmlns:adec="http://schemas.microsoft.com/office/drawing/2017/decorative" val="1"/>
              </a:ext>
            </a:extLst>
          </p:cNvPr>
          <p:cNvSpPr txBox="1">
            <a:spLocks/>
          </p:cNvSpPr>
          <p:nvPr/>
        </p:nvSpPr>
        <p:spPr>
          <a:xfrm>
            <a:off x="4500258" y="3486662"/>
            <a:ext cx="1847991" cy="1413016"/>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Adele pastes the content of the Project Obsidian files into ChatGPT and asked for a summary</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EDD96FEB-39E9-E9DF-121D-DAC8E846331A}"/>
              </a:ext>
              <a:ext uri="{C183D7F6-B498-43B3-948B-1728B52AA6E4}">
                <adec:decorative xmlns:adec="http://schemas.microsoft.com/office/drawing/2017/decorative" val="1"/>
              </a:ext>
            </a:extLst>
          </p:cNvPr>
          <p:cNvSpPr txBox="1">
            <a:spLocks/>
          </p:cNvSpPr>
          <p:nvPr/>
        </p:nvSpPr>
        <p:spPr>
          <a:xfrm>
            <a:off x="6499427" y="3480486"/>
            <a:ext cx="1804470" cy="1413016"/>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The project details were prematurely revealed, resulting in data breaches.</a:t>
            </a:r>
          </a:p>
        </p:txBody>
      </p:sp>
      <p:sp>
        <p:nvSpPr>
          <p:cNvPr id="129" name="TextBox 128">
            <a:extLst>
              <a:ext uri="{FF2B5EF4-FFF2-40B4-BE49-F238E27FC236}">
                <a16:creationId xmlns:a16="http://schemas.microsoft.com/office/drawing/2014/main" id="{98BBE81E-6ECC-60ED-F753-1204D5D74021}"/>
              </a:ext>
              <a:ext uri="{C183D7F6-B498-43B3-948B-1728B52AA6E4}">
                <adec:decorative xmlns:adec="http://schemas.microsoft.com/office/drawing/2017/decorative" val="1"/>
              </a:ext>
            </a:extLst>
          </p:cNvPr>
          <p:cNvSpPr txBox="1">
            <a:spLocks/>
          </p:cNvSpPr>
          <p:nvPr/>
        </p:nvSpPr>
        <p:spPr>
          <a:xfrm>
            <a:off x="8498595" y="3480488"/>
            <a:ext cx="1847992" cy="1418788"/>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Consequently, Contoso banned all consumer AI apps in the workplace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A142C88D-6412-4EAE-9F9C-B981E1D1887D}"/>
              </a:ext>
              <a:ext uri="{C183D7F6-B498-43B3-948B-1728B52AA6E4}">
                <adec:decorative xmlns:adec="http://schemas.microsoft.com/office/drawing/2017/decorative" val="0"/>
              </a:ext>
            </a:extLst>
          </p:cNvPr>
          <p:cNvSpPr>
            <a:spLocks noGrp="1"/>
          </p:cNvSpPr>
          <p:nvPr>
            <p:ph type="title"/>
          </p:nvPr>
        </p:nvSpPr>
        <p:spPr>
          <a:xfrm>
            <a:off x="588263" y="457200"/>
            <a:ext cx="11018520" cy="553998"/>
          </a:xfrm>
        </p:spPr>
        <p:txBody>
          <a:bodyPr/>
          <a:lstStyle/>
          <a:p>
            <a:r>
              <a:rPr lang="en-US"/>
              <a:t>A story of data leakage via AI</a:t>
            </a:r>
            <a:endParaRPr lang="en-US">
              <a:ea typeface="+mj-ea"/>
              <a:cs typeface="+mj-cs"/>
            </a:endParaRPr>
          </a:p>
        </p:txBody>
      </p:sp>
      <p:sp>
        <p:nvSpPr>
          <p:cNvPr id="3" name="TextBox 2">
            <a:extLst>
              <a:ext uri="{FF2B5EF4-FFF2-40B4-BE49-F238E27FC236}">
                <a16:creationId xmlns:a16="http://schemas.microsoft.com/office/drawing/2014/main" id="{94136A91-046E-6BA1-4089-63FDDD0BDA4C}"/>
              </a:ext>
            </a:extLst>
          </p:cNvPr>
          <p:cNvSpPr txBox="1">
            <a:spLocks/>
          </p:cNvSpPr>
          <p:nvPr/>
        </p:nvSpPr>
        <p:spPr>
          <a:xfrm>
            <a:off x="588263" y="1165075"/>
            <a:ext cx="11018520"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Employee accessed sensitive data and inadvertently caused data breaches</a:t>
            </a:r>
          </a:p>
        </p:txBody>
      </p:sp>
      <p:sp>
        <p:nvSpPr>
          <p:cNvPr id="49" name="!!1">
            <a:extLst>
              <a:ext uri="{FF2B5EF4-FFF2-40B4-BE49-F238E27FC236}">
                <a16:creationId xmlns:a16="http://schemas.microsoft.com/office/drawing/2014/main" id="{F91F83A4-4CA4-0C93-EFEF-B8B2807FD987}"/>
              </a:ext>
            </a:extLst>
          </p:cNvPr>
          <p:cNvSpPr txBox="1">
            <a:spLocks/>
          </p:cNvSpPr>
          <p:nvPr/>
        </p:nvSpPr>
        <p:spPr>
          <a:xfrm>
            <a:off x="720030" y="2679296"/>
            <a:ext cx="1049398"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en-US" sz="3600" b="1" kern="1200">
                <a:solidFill>
                  <a:schemeClr val="tx1"/>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a:ea typeface="+mj-ea"/>
                <a:cs typeface="Segoe UI" panose="020B0502040204020203" pitchFamily="34" charset="0"/>
              </a:rPr>
              <a:t>Alex and Adele</a:t>
            </a:r>
          </a:p>
        </p:txBody>
      </p:sp>
      <p:sp>
        <p:nvSpPr>
          <p:cNvPr id="50" name="TextBox 49">
            <a:extLst>
              <a:ext uri="{FF2B5EF4-FFF2-40B4-BE49-F238E27FC236}">
                <a16:creationId xmlns:a16="http://schemas.microsoft.com/office/drawing/2014/main" id="{B93536A5-06CA-400D-4A33-3D8E07C1CDA3}"/>
              </a:ext>
            </a:extLst>
          </p:cNvPr>
          <p:cNvSpPr txBox="1">
            <a:spLocks/>
          </p:cNvSpPr>
          <p:nvPr/>
        </p:nvSpPr>
        <p:spPr>
          <a:xfrm>
            <a:off x="720030" y="3336784"/>
            <a:ext cx="1572398"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mn-cs"/>
              </a:rPr>
              <a:t>Project Managers at Contoso</a:t>
            </a:r>
          </a:p>
        </p:txBody>
      </p:sp>
      <p:sp>
        <p:nvSpPr>
          <p:cNvPr id="82" name="TextBox 81">
            <a:extLst>
              <a:ext uri="{FF2B5EF4-FFF2-40B4-BE49-F238E27FC236}">
                <a16:creationId xmlns:a16="http://schemas.microsoft.com/office/drawing/2014/main" id="{CF40E9CB-BF00-F2E9-D6E8-DA79B67A5BB4}"/>
              </a:ext>
            </a:extLst>
          </p:cNvPr>
          <p:cNvSpPr txBox="1"/>
          <p:nvPr/>
        </p:nvSpPr>
        <p:spPr>
          <a:xfrm>
            <a:off x="1265324" y="5887448"/>
            <a:ext cx="721864" cy="276999"/>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Impact</a:t>
            </a:r>
          </a:p>
        </p:txBody>
      </p:sp>
      <p:sp>
        <p:nvSpPr>
          <p:cNvPr id="73" name="Rectangle 72">
            <a:extLst>
              <a:ext uri="{FF2B5EF4-FFF2-40B4-BE49-F238E27FC236}">
                <a16:creationId xmlns:a16="http://schemas.microsoft.com/office/drawing/2014/main" id="{2C868771-4FCA-99AE-25EF-63BD4D4365EB}"/>
              </a:ext>
            </a:extLst>
          </p:cNvPr>
          <p:cNvSpPr>
            <a:spLocks/>
          </p:cNvSpPr>
          <p:nvPr/>
        </p:nvSpPr>
        <p:spPr>
          <a:xfrm>
            <a:off x="2375749" y="5642765"/>
            <a:ext cx="8550928"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The information about Project Obsidian leaked to the public, resulting in bad PR for Contoso and significantly impacting Contoso’s share price. Employees continue to find ways to use consumer AI via unmanaged devices and networks, leading to more hidden security incidents.</a:t>
            </a:r>
          </a:p>
        </p:txBody>
      </p:sp>
      <p:sp>
        <p:nvSpPr>
          <p:cNvPr id="6" name="TextBox 5">
            <a:extLst>
              <a:ext uri="{FF2B5EF4-FFF2-40B4-BE49-F238E27FC236}">
                <a16:creationId xmlns:a16="http://schemas.microsoft.com/office/drawing/2014/main" id="{A7A280DC-298E-1BC4-8A9C-F93873F7C568}"/>
              </a:ext>
              <a:ext uri="{C183D7F6-B498-43B3-948B-1728B52AA6E4}">
                <adec:decorative xmlns:adec="http://schemas.microsoft.com/office/drawing/2017/decorative" val="1"/>
              </a:ext>
            </a:extLst>
          </p:cNvPr>
          <p:cNvSpPr txBox="1">
            <a:spLocks/>
          </p:cNvSpPr>
          <p:nvPr/>
        </p:nvSpPr>
        <p:spPr>
          <a:xfrm>
            <a:off x="6499429" y="1910468"/>
            <a:ext cx="1847992" cy="1426316"/>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Alex asks Copilot to summarize Project Obsidian files. </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54AAC9D-650C-D6C7-EA19-CCA671405052}"/>
              </a:ext>
              <a:ext uri="{C183D7F6-B498-43B3-948B-1728B52AA6E4}">
                <adec:decorative xmlns:adec="http://schemas.microsoft.com/office/drawing/2017/decorative" val="1"/>
              </a:ext>
            </a:extLst>
          </p:cNvPr>
          <p:cNvSpPr txBox="1">
            <a:spLocks/>
          </p:cNvSpPr>
          <p:nvPr/>
        </p:nvSpPr>
        <p:spPr>
          <a:xfrm>
            <a:off x="8498599" y="1917996"/>
            <a:ext cx="1847992" cy="1418788"/>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Copilot provides him with a summary and automatically labels it as Confidential.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F180B504-8821-571B-A5DE-D6D4E12DB607}"/>
              </a:ext>
              <a:ext uri="{C183D7F6-B498-43B3-948B-1728B52AA6E4}">
                <adec:decorative xmlns:adec="http://schemas.microsoft.com/office/drawing/2017/decorative" val="1"/>
              </a:ext>
            </a:extLst>
          </p:cNvPr>
          <p:cNvSpPr>
            <a:spLocks/>
          </p:cNvSpPr>
          <p:nvPr/>
        </p:nvSpPr>
        <p:spPr bwMode="auto">
          <a:xfrm>
            <a:off x="2292210" y="1800560"/>
            <a:ext cx="8249075" cy="3294493"/>
          </a:xfrm>
          <a:prstGeom prst="roundRect">
            <a:avLst>
              <a:gd name="adj" fmla="val 5811"/>
            </a:avLst>
          </a:prstGeom>
          <a:noFill/>
          <a:ln w="15875" cap="flat" cmpd="sng" algn="ctr">
            <a:solidFill>
              <a:schemeClr val="bg1">
                <a:lumMod val="75000"/>
              </a:scheme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2157871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p:cTn id="16" dur="500" fill="hold"/>
                                        <p:tgtEl>
                                          <p:spTgt spid="91"/>
                                        </p:tgtEl>
                                        <p:attrNameLst>
                                          <p:attrName>ppt_w</p:attrName>
                                        </p:attrNameLst>
                                      </p:cBhvr>
                                      <p:tavLst>
                                        <p:tav tm="0">
                                          <p:val>
                                            <p:fltVal val="0"/>
                                          </p:val>
                                        </p:tav>
                                        <p:tav tm="100000">
                                          <p:val>
                                            <p:strVal val="#ppt_w"/>
                                          </p:val>
                                        </p:tav>
                                      </p:tavLst>
                                    </p:anim>
                                    <p:anim calcmode="lin" valueType="num">
                                      <p:cBhvr>
                                        <p:cTn id="17" dur="500" fill="hold"/>
                                        <p:tgtEl>
                                          <p:spTgt spid="91"/>
                                        </p:tgtEl>
                                        <p:attrNameLst>
                                          <p:attrName>ppt_h</p:attrName>
                                        </p:attrNameLst>
                                      </p:cBhvr>
                                      <p:tavLst>
                                        <p:tav tm="0">
                                          <p:val>
                                            <p:fltVal val="0"/>
                                          </p:val>
                                        </p:tav>
                                        <p:tav tm="100000">
                                          <p:val>
                                            <p:strVal val="#ppt_h"/>
                                          </p:val>
                                        </p:tav>
                                      </p:tavLst>
                                    </p:anim>
                                    <p:animEffect transition="in" filter="fade">
                                      <p:cBhvr>
                                        <p:cTn id="18" dur="500"/>
                                        <p:tgtEl>
                                          <p:spTgt spid="9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50"/>
                                        <p:tgtEl>
                                          <p:spTgt spid="49"/>
                                        </p:tgtEl>
                                      </p:cBhvr>
                                    </p:animEffect>
                                  </p:childTnLst>
                                </p:cTn>
                              </p:par>
                              <p:par>
                                <p:cTn id="23" presetID="42" presetClass="path" presetSubtype="0" decel="100000" fill="hold" grpId="1" nodeType="withEffect">
                                  <p:stCondLst>
                                    <p:cond delay="0"/>
                                  </p:stCondLst>
                                  <p:childTnLst>
                                    <p:animMotion origin="layout" path="M -3.33333E-6 -0.03472 L -3.33333E-6 -1.85185E-6 " pathEditMode="relative" rAng="0" ptsTypes="AA">
                                      <p:cBhvr>
                                        <p:cTn id="24" dur="500" fill="hold"/>
                                        <p:tgtEl>
                                          <p:spTgt spid="49"/>
                                        </p:tgtEl>
                                        <p:attrNameLst>
                                          <p:attrName>ppt_x</p:attrName>
                                          <p:attrName>ppt_y</p:attrName>
                                        </p:attrNameLst>
                                      </p:cBhvr>
                                      <p:rCtr x="0" y="1736"/>
                                    </p:animMotion>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250"/>
                                        <p:tgtEl>
                                          <p:spTgt spid="50"/>
                                        </p:tgtEl>
                                      </p:cBhvr>
                                    </p:animEffect>
                                  </p:childTnLst>
                                </p:cTn>
                              </p:par>
                              <p:par>
                                <p:cTn id="29" presetID="42" presetClass="path" presetSubtype="0" decel="100000" fill="hold" grpId="1" nodeType="withEffect">
                                  <p:stCondLst>
                                    <p:cond delay="0"/>
                                  </p:stCondLst>
                                  <p:childTnLst>
                                    <p:animMotion origin="layout" path="M 2.29167E-6 -0.03472 L 2.29167E-6 3.7037E-7 " pathEditMode="relative" rAng="0" ptsTypes="AA">
                                      <p:cBhvr>
                                        <p:cTn id="30" dur="500" fill="hold"/>
                                        <p:tgtEl>
                                          <p:spTgt spid="50"/>
                                        </p:tgtEl>
                                        <p:attrNameLst>
                                          <p:attrName>ppt_x</p:attrName>
                                          <p:attrName>ppt_y</p:attrName>
                                        </p:attrNameLst>
                                      </p:cBhvr>
                                      <p:rCtr x="0" y="1736"/>
                                    </p:animMotion>
                                  </p:childTnLst>
                                </p:cTn>
                              </p:par>
                              <p:par>
                                <p:cTn id="31" presetID="10" presetClass="entr" presetSubtype="0" fill="hold" grpId="0" nodeType="with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fade">
                                      <p:cBhvr>
                                        <p:cTn id="33" dur="250"/>
                                        <p:tgtEl>
                                          <p:spTgt spid="124"/>
                                        </p:tgtEl>
                                      </p:cBhvr>
                                    </p:animEffect>
                                  </p:childTnLst>
                                </p:cTn>
                              </p:par>
                              <p:par>
                                <p:cTn id="34" presetID="42" presetClass="path" presetSubtype="0" decel="100000" fill="hold" grpId="1" nodeType="withEffect">
                                  <p:stCondLst>
                                    <p:cond delay="0"/>
                                  </p:stCondLst>
                                  <p:childTnLst>
                                    <p:animMotion origin="layout" path="M -3.75E-6 -0.03472 L -3.75E-6 1.85185E-6 " pathEditMode="relative" rAng="0" ptsTypes="AA">
                                      <p:cBhvr>
                                        <p:cTn id="35" dur="500" fill="hold"/>
                                        <p:tgtEl>
                                          <p:spTgt spid="124"/>
                                        </p:tgtEl>
                                        <p:attrNameLst>
                                          <p:attrName>ppt_x</p:attrName>
                                          <p:attrName>ppt_y</p:attrName>
                                        </p:attrNameLst>
                                      </p:cBhvr>
                                      <p:rCtr x="0" y="1736"/>
                                    </p:animMotion>
                                  </p:childTnLst>
                                </p:cTn>
                              </p:par>
                              <p:par>
                                <p:cTn id="36" presetID="10" presetClass="entr" presetSubtype="0" fill="hold" grpId="0" nodeType="with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250"/>
                                        <p:tgtEl>
                                          <p:spTgt spid="126"/>
                                        </p:tgtEl>
                                      </p:cBhvr>
                                    </p:animEffect>
                                  </p:childTnLst>
                                </p:cTn>
                              </p:par>
                              <p:par>
                                <p:cTn id="39" presetID="42" presetClass="path" presetSubtype="0" decel="100000" fill="hold" grpId="1" nodeType="withEffect">
                                  <p:stCondLst>
                                    <p:cond delay="0"/>
                                  </p:stCondLst>
                                  <p:childTnLst>
                                    <p:animMotion origin="layout" path="M -3.75E-6 -0.03472 L -3.75E-6 1.85185E-6 " pathEditMode="relative" rAng="0" ptsTypes="AA">
                                      <p:cBhvr>
                                        <p:cTn id="40" dur="500" fill="hold"/>
                                        <p:tgtEl>
                                          <p:spTgt spid="126"/>
                                        </p:tgtEl>
                                        <p:attrNameLst>
                                          <p:attrName>ppt_x</p:attrName>
                                          <p:attrName>ppt_y</p:attrName>
                                        </p:attrNameLst>
                                      </p:cBhvr>
                                      <p:rCtr x="0" y="1736"/>
                                    </p:animMotion>
                                  </p:childTnLst>
                                </p:cTn>
                              </p:par>
                              <p:par>
                                <p:cTn id="41" presetID="10" presetClass="entr" presetSubtype="0"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250"/>
                                        <p:tgtEl>
                                          <p:spTgt spid="125"/>
                                        </p:tgtEl>
                                      </p:cBhvr>
                                    </p:animEffect>
                                  </p:childTnLst>
                                </p:cTn>
                              </p:par>
                              <p:par>
                                <p:cTn id="44" presetID="42" presetClass="path" presetSubtype="0" decel="100000" fill="hold" grpId="1" nodeType="withEffect">
                                  <p:stCondLst>
                                    <p:cond delay="0"/>
                                  </p:stCondLst>
                                  <p:childTnLst>
                                    <p:animMotion origin="layout" path="M -3.75E-6 -0.03472 L -3.75E-6 1.85185E-6 " pathEditMode="relative" rAng="0" ptsTypes="AA">
                                      <p:cBhvr>
                                        <p:cTn id="45" dur="500" fill="hold"/>
                                        <p:tgtEl>
                                          <p:spTgt spid="125"/>
                                        </p:tgtEl>
                                        <p:attrNameLst>
                                          <p:attrName>ppt_x</p:attrName>
                                          <p:attrName>ppt_y</p:attrName>
                                        </p:attrNameLst>
                                      </p:cBhvr>
                                      <p:rCtr x="0" y="1736"/>
                                    </p:animMotion>
                                  </p:childTnLst>
                                </p:cTn>
                              </p:par>
                              <p:par>
                                <p:cTn id="46" presetID="10" presetClass="entr" presetSubtype="0" fill="hold" grpId="0"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250"/>
                                        <p:tgtEl>
                                          <p:spTgt spid="127"/>
                                        </p:tgtEl>
                                      </p:cBhvr>
                                    </p:animEffect>
                                  </p:childTnLst>
                                </p:cTn>
                              </p:par>
                              <p:par>
                                <p:cTn id="49" presetID="42" presetClass="path" presetSubtype="0" decel="100000" fill="hold" grpId="1" nodeType="withEffect">
                                  <p:stCondLst>
                                    <p:cond delay="0"/>
                                  </p:stCondLst>
                                  <p:childTnLst>
                                    <p:animMotion origin="layout" path="M -3.75E-6 -0.03472 L -3.75E-6 1.85185E-6 " pathEditMode="relative" rAng="0" ptsTypes="AA">
                                      <p:cBhvr>
                                        <p:cTn id="50" dur="500" fill="hold"/>
                                        <p:tgtEl>
                                          <p:spTgt spid="127"/>
                                        </p:tgtEl>
                                        <p:attrNameLst>
                                          <p:attrName>ppt_x</p:attrName>
                                          <p:attrName>ppt_y</p:attrName>
                                        </p:attrNameLst>
                                      </p:cBhvr>
                                      <p:rCtr x="0" y="1736"/>
                                    </p:animMotion>
                                  </p:childTnLst>
                                </p:cTn>
                              </p:par>
                              <p:par>
                                <p:cTn id="51" presetID="10" presetClass="entr" presetSubtype="0" fill="hold" grpId="0" nodeType="withEffect">
                                  <p:stCondLst>
                                    <p:cond delay="0"/>
                                  </p:stCondLst>
                                  <p:childTnLst>
                                    <p:set>
                                      <p:cBhvr>
                                        <p:cTn id="52" dur="1" fill="hold">
                                          <p:stCondLst>
                                            <p:cond delay="0"/>
                                          </p:stCondLst>
                                        </p:cTn>
                                        <p:tgtEl>
                                          <p:spTgt spid="128"/>
                                        </p:tgtEl>
                                        <p:attrNameLst>
                                          <p:attrName>style.visibility</p:attrName>
                                        </p:attrNameLst>
                                      </p:cBhvr>
                                      <p:to>
                                        <p:strVal val="visible"/>
                                      </p:to>
                                    </p:set>
                                    <p:animEffect transition="in" filter="fade">
                                      <p:cBhvr>
                                        <p:cTn id="53" dur="250"/>
                                        <p:tgtEl>
                                          <p:spTgt spid="128"/>
                                        </p:tgtEl>
                                      </p:cBhvr>
                                    </p:animEffect>
                                  </p:childTnLst>
                                </p:cTn>
                              </p:par>
                              <p:par>
                                <p:cTn id="54" presetID="42" presetClass="path" presetSubtype="0" decel="100000" fill="hold" grpId="1" nodeType="withEffect">
                                  <p:stCondLst>
                                    <p:cond delay="0"/>
                                  </p:stCondLst>
                                  <p:childTnLst>
                                    <p:animMotion origin="layout" path="M -3.75E-6 -0.03472 L -3.75E-6 1.85185E-6 " pathEditMode="relative" rAng="0" ptsTypes="AA">
                                      <p:cBhvr>
                                        <p:cTn id="55" dur="500" fill="hold"/>
                                        <p:tgtEl>
                                          <p:spTgt spid="128"/>
                                        </p:tgtEl>
                                        <p:attrNameLst>
                                          <p:attrName>ppt_x</p:attrName>
                                          <p:attrName>ppt_y</p:attrName>
                                        </p:attrNameLst>
                                      </p:cBhvr>
                                      <p:rCtr x="0" y="1736"/>
                                    </p:animMotion>
                                  </p:childTnLst>
                                </p:cTn>
                              </p:par>
                              <p:par>
                                <p:cTn id="56" presetID="10" presetClass="entr" presetSubtype="0" fill="hold" grpId="0" nodeType="withEffect">
                                  <p:stCondLst>
                                    <p:cond delay="0"/>
                                  </p:stCondLst>
                                  <p:childTnLst>
                                    <p:set>
                                      <p:cBhvr>
                                        <p:cTn id="57" dur="1" fill="hold">
                                          <p:stCondLst>
                                            <p:cond delay="0"/>
                                          </p:stCondLst>
                                        </p:cTn>
                                        <p:tgtEl>
                                          <p:spTgt spid="129"/>
                                        </p:tgtEl>
                                        <p:attrNameLst>
                                          <p:attrName>style.visibility</p:attrName>
                                        </p:attrNameLst>
                                      </p:cBhvr>
                                      <p:to>
                                        <p:strVal val="visible"/>
                                      </p:to>
                                    </p:set>
                                    <p:animEffect transition="in" filter="fade">
                                      <p:cBhvr>
                                        <p:cTn id="58" dur="250"/>
                                        <p:tgtEl>
                                          <p:spTgt spid="129"/>
                                        </p:tgtEl>
                                      </p:cBhvr>
                                    </p:animEffect>
                                  </p:childTnLst>
                                </p:cTn>
                              </p:par>
                              <p:par>
                                <p:cTn id="59" presetID="42" presetClass="path" presetSubtype="0" decel="100000" fill="hold" grpId="1" nodeType="withEffect">
                                  <p:stCondLst>
                                    <p:cond delay="0"/>
                                  </p:stCondLst>
                                  <p:childTnLst>
                                    <p:animMotion origin="layout" path="M -3.75E-6 -0.03472 L -3.75E-6 1.85185E-6 " pathEditMode="relative" rAng="0" ptsTypes="AA">
                                      <p:cBhvr>
                                        <p:cTn id="60" dur="500" fill="hold"/>
                                        <p:tgtEl>
                                          <p:spTgt spid="129"/>
                                        </p:tgtEl>
                                        <p:attrNameLst>
                                          <p:attrName>ppt_x</p:attrName>
                                          <p:attrName>ppt_y</p:attrName>
                                        </p:attrNameLst>
                                      </p:cBhvr>
                                      <p:rCtr x="0" y="173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250"/>
                                        <p:tgtEl>
                                          <p:spTgt spid="71"/>
                                        </p:tgtEl>
                                      </p:cBhvr>
                                    </p:animEffect>
                                  </p:childTnLst>
                                </p:cTn>
                              </p:par>
                              <p:par>
                                <p:cTn id="66" presetID="42" presetClass="path" presetSubtype="0" decel="100000" fill="hold" grpId="1" nodeType="withEffect">
                                  <p:stCondLst>
                                    <p:cond delay="0"/>
                                  </p:stCondLst>
                                  <p:childTnLst>
                                    <p:animMotion origin="layout" path="M -0.01719 -0.00023 L -1.25E-6 1.85185E-6 " pathEditMode="relative" rAng="0" ptsTypes="AA">
                                      <p:cBhvr>
                                        <p:cTn id="67" dur="500" fill="hold"/>
                                        <p:tgtEl>
                                          <p:spTgt spid="71"/>
                                        </p:tgtEl>
                                        <p:attrNameLst>
                                          <p:attrName>ppt_x</p:attrName>
                                          <p:attrName>ppt_y</p:attrName>
                                        </p:attrNameLst>
                                      </p:cBhvr>
                                      <p:rCtr x="859" y="0"/>
                                    </p:animMotion>
                                  </p:childTnLst>
                                </p:cTn>
                              </p:par>
                              <p:par>
                                <p:cTn id="68" presetID="10"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250"/>
                                        <p:tgtEl>
                                          <p:spTgt spid="72"/>
                                        </p:tgtEl>
                                      </p:cBhvr>
                                    </p:animEffect>
                                  </p:childTnLst>
                                </p:cTn>
                              </p:par>
                              <p:par>
                                <p:cTn id="71" presetID="42" presetClass="path" presetSubtype="0" decel="100000" fill="hold" grpId="1" nodeType="withEffect">
                                  <p:stCondLst>
                                    <p:cond delay="0"/>
                                  </p:stCondLst>
                                  <p:childTnLst>
                                    <p:animMotion origin="layout" path="M -0.01719 -0.00023 L -1.25E-6 1.85185E-6 " pathEditMode="relative" rAng="0" ptsTypes="AA">
                                      <p:cBhvr>
                                        <p:cTn id="72" dur="500" fill="hold"/>
                                        <p:tgtEl>
                                          <p:spTgt spid="72"/>
                                        </p:tgtEl>
                                        <p:attrNameLst>
                                          <p:attrName>ppt_x</p:attrName>
                                          <p:attrName>ppt_y</p:attrName>
                                        </p:attrNameLst>
                                      </p:cBhvr>
                                      <p:rCtr x="859" y="0"/>
                                    </p:animMotion>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250"/>
                                        <p:tgtEl>
                                          <p:spTgt spid="73"/>
                                        </p:tgtEl>
                                      </p:cBhvr>
                                    </p:animEffect>
                                  </p:childTnLst>
                                </p:cTn>
                              </p:par>
                              <p:par>
                                <p:cTn id="76" presetID="42" presetClass="path" presetSubtype="0" decel="100000" fill="hold" grpId="1" nodeType="withEffect">
                                  <p:stCondLst>
                                    <p:cond delay="0"/>
                                  </p:stCondLst>
                                  <p:childTnLst>
                                    <p:animMotion origin="layout" path="M -0.01719 -0.00023 L 4.16667E-6 -3.7037E-7 " pathEditMode="relative" rAng="0" ptsTypes="AA">
                                      <p:cBhvr>
                                        <p:cTn id="77" dur="500" fill="hold"/>
                                        <p:tgtEl>
                                          <p:spTgt spid="73"/>
                                        </p:tgtEl>
                                        <p:attrNameLst>
                                          <p:attrName>ppt_x</p:attrName>
                                          <p:attrName>ppt_y</p:attrName>
                                        </p:attrNameLst>
                                      </p:cBhvr>
                                      <p:rCtr x="859" y="0"/>
                                    </p:animMotion>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250"/>
                                        <p:tgtEl>
                                          <p:spTgt spid="82"/>
                                        </p:tgtEl>
                                      </p:cBhvr>
                                    </p:animEffect>
                                  </p:childTnLst>
                                </p:cTn>
                              </p:par>
                              <p:par>
                                <p:cTn id="81" presetID="42" presetClass="path" presetSubtype="0" decel="100000" fill="hold" grpId="1" nodeType="withEffect">
                                  <p:stCondLst>
                                    <p:cond delay="0"/>
                                  </p:stCondLst>
                                  <p:childTnLst>
                                    <p:animMotion origin="layout" path="M -0.01719 -0.00023 L -1.25E-6 1.85185E-6 " pathEditMode="relative" rAng="0" ptsTypes="AA">
                                      <p:cBhvr>
                                        <p:cTn id="82" dur="500" fill="hold"/>
                                        <p:tgtEl>
                                          <p:spTgt spid="82"/>
                                        </p:tgtEl>
                                        <p:attrNameLst>
                                          <p:attrName>ppt_x</p:attrName>
                                          <p:attrName>ppt_y</p:attrName>
                                        </p:attrNameLst>
                                      </p:cBhvr>
                                      <p:rCtr x="859" y="0"/>
                                    </p:animMotion>
                                  </p:childTnLst>
                                </p:cTn>
                              </p:par>
                              <p:par>
                                <p:cTn id="83" presetID="10" presetClass="entr" presetSubtype="0" fill="hold" nodeType="with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fade">
                                      <p:cBhvr>
                                        <p:cTn id="85" dur="250"/>
                                        <p:tgtEl>
                                          <p:spTgt spid="83"/>
                                        </p:tgtEl>
                                      </p:cBhvr>
                                    </p:animEffect>
                                  </p:childTnLst>
                                </p:cTn>
                              </p:par>
                              <p:par>
                                <p:cTn id="86" presetID="42" presetClass="path" presetSubtype="0" decel="100000" fill="hold" nodeType="withEffect">
                                  <p:stCondLst>
                                    <p:cond delay="0"/>
                                  </p:stCondLst>
                                  <p:childTnLst>
                                    <p:animMotion origin="layout" path="M -0.01719 -0.00023 L -1.25E-6 1.85185E-6 " pathEditMode="relative" rAng="0" ptsTypes="AA">
                                      <p:cBhvr>
                                        <p:cTn id="87" dur="500" fill="hold"/>
                                        <p:tgtEl>
                                          <p:spTgt spid="83"/>
                                        </p:tgtEl>
                                        <p:attrNameLst>
                                          <p:attrName>ppt_x</p:attrName>
                                          <p:attrName>ppt_y</p:attrName>
                                        </p:attrNameLst>
                                      </p:cBhvr>
                                      <p:rCtr x="859" y="0"/>
                                    </p:animMotion>
                                  </p:childTnLst>
                                </p:cTn>
                              </p:par>
                              <p:par>
                                <p:cTn id="88" presetID="10" presetClass="entr" presetSubtype="0" fill="hold"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fade">
                                      <p:cBhvr>
                                        <p:cTn id="90" dur="250"/>
                                        <p:tgtEl>
                                          <p:spTgt spid="92"/>
                                        </p:tgtEl>
                                      </p:cBhvr>
                                    </p:animEffect>
                                  </p:childTnLst>
                                </p:cTn>
                              </p:par>
                              <p:par>
                                <p:cTn id="91" presetID="42" presetClass="path" presetSubtype="0" decel="100000" fill="hold" nodeType="withEffect">
                                  <p:stCondLst>
                                    <p:cond delay="0"/>
                                  </p:stCondLst>
                                  <p:childTnLst>
                                    <p:animMotion origin="layout" path="M -0.01719 -0.00023 L -1.25E-6 1.85185E-6 " pathEditMode="relative" rAng="0" ptsTypes="AA">
                                      <p:cBhvr>
                                        <p:cTn id="92" dur="500" fill="hold"/>
                                        <p:tgtEl>
                                          <p:spTgt spid="92"/>
                                        </p:tgtEl>
                                        <p:attrNameLst>
                                          <p:attrName>ppt_x</p:attrName>
                                          <p:attrName>ppt_y</p:attrName>
                                        </p:attrNameLst>
                                      </p:cBhvr>
                                      <p:rCtr x="859" y="0"/>
                                    </p:animMotion>
                                  </p:childTnLst>
                                </p:cTn>
                              </p:par>
                              <p:par>
                                <p:cTn id="93" presetID="10" presetClass="entr" presetSubtype="0" fill="hold" grpId="0"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250"/>
                                        <p:tgtEl>
                                          <p:spTgt spid="6"/>
                                        </p:tgtEl>
                                      </p:cBhvr>
                                    </p:animEffect>
                                  </p:childTnLst>
                                </p:cTn>
                              </p:par>
                              <p:par>
                                <p:cTn id="96" presetID="42" presetClass="path" presetSubtype="0" decel="100000" fill="hold" grpId="1" nodeType="withEffect">
                                  <p:stCondLst>
                                    <p:cond delay="0"/>
                                  </p:stCondLst>
                                  <p:childTnLst>
                                    <p:animMotion origin="layout" path="M -3.75E-6 -0.03472 L -3.75E-6 1.85185E-6 " pathEditMode="relative" rAng="0" ptsTypes="AA">
                                      <p:cBhvr>
                                        <p:cTn id="97" dur="500" fill="hold"/>
                                        <p:tgtEl>
                                          <p:spTgt spid="6"/>
                                        </p:tgtEl>
                                        <p:attrNameLst>
                                          <p:attrName>ppt_x</p:attrName>
                                          <p:attrName>ppt_y</p:attrName>
                                        </p:attrNameLst>
                                      </p:cBhvr>
                                      <p:rCtr x="0" y="1736"/>
                                    </p:animMotion>
                                  </p:childTnLst>
                                </p:cTn>
                              </p:par>
                              <p:par>
                                <p:cTn id="98" presetID="10" presetClass="entr" presetSubtype="0" fill="hold" grpId="0" nodeType="with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fade">
                                      <p:cBhvr>
                                        <p:cTn id="100" dur="250"/>
                                        <p:tgtEl>
                                          <p:spTgt spid="7"/>
                                        </p:tgtEl>
                                      </p:cBhvr>
                                    </p:animEffect>
                                  </p:childTnLst>
                                </p:cTn>
                              </p:par>
                              <p:par>
                                <p:cTn id="101" presetID="42" presetClass="path" presetSubtype="0" decel="100000" fill="hold" grpId="1" nodeType="withEffect">
                                  <p:stCondLst>
                                    <p:cond delay="0"/>
                                  </p:stCondLst>
                                  <p:childTnLst>
                                    <p:animMotion origin="layout" path="M -3.75E-6 -0.03472 L -3.75E-6 1.85185E-6 " pathEditMode="relative" rAng="0" ptsTypes="AA">
                                      <p:cBhvr>
                                        <p:cTn id="102" dur="500" fill="hold"/>
                                        <p:tgtEl>
                                          <p:spTgt spid="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1" grpId="1" animBg="1"/>
      <p:bldP spid="72" grpId="0" animBg="1"/>
      <p:bldP spid="72"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49" grpId="0"/>
      <p:bldP spid="49" grpId="1"/>
      <p:bldP spid="50" grpId="0"/>
      <p:bldP spid="50" grpId="1"/>
      <p:bldP spid="82" grpId="0"/>
      <p:bldP spid="82" grpId="1"/>
      <p:bldP spid="73" grpId="0"/>
      <p:bldP spid="73" grpId="1"/>
      <p:bldP spid="6" grpId="0" animBg="1"/>
      <p:bldP spid="6" grpId="1" animBg="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EC05-19DA-35D2-C13C-802C74F6D8C1}"/>
              </a:ext>
            </a:extLst>
          </p:cNvPr>
          <p:cNvSpPr>
            <a:spLocks noGrp="1"/>
          </p:cNvSpPr>
          <p:nvPr>
            <p:ph type="title"/>
          </p:nvPr>
        </p:nvSpPr>
        <p:spPr>
          <a:xfrm>
            <a:off x="2936372" y="2494101"/>
            <a:ext cx="8026972" cy="2946033"/>
          </a:xfrm>
        </p:spPr>
        <p:txBody>
          <a:bodyPr>
            <a:normAutofit/>
          </a:bodyPr>
          <a:lstStyle/>
          <a:p>
            <a:r>
              <a:rPr lang="en-US" sz="6000"/>
              <a:t>How can I protect my organization from Shadow AI?</a:t>
            </a:r>
          </a:p>
        </p:txBody>
      </p:sp>
    </p:spTree>
    <p:extLst>
      <p:ext uri="{BB962C8B-B14F-4D97-AF65-F5344CB8AC3E}">
        <p14:creationId xmlns:p14="http://schemas.microsoft.com/office/powerpoint/2010/main" val="16403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203">
            <a:extLst>
              <a:ext uri="{FF2B5EF4-FFF2-40B4-BE49-F238E27FC236}">
                <a16:creationId xmlns:a16="http://schemas.microsoft.com/office/drawing/2014/main" id="{C34FAB7C-B471-857A-1BBF-4055F38ADD37}"/>
              </a:ext>
            </a:extLst>
          </p:cNvPr>
          <p:cNvSpPr txBox="1">
            <a:spLocks noGrp="1"/>
          </p:cNvSpPr>
          <p:nvPr>
            <p:ph type="title" idx="4294967295"/>
          </p:nvPr>
        </p:nvSpPr>
        <p:spPr>
          <a:xfrm>
            <a:off x="398732" y="352578"/>
            <a:ext cx="873268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Prevent data leak to shadow AI with Microsoft</a:t>
            </a:r>
          </a:p>
        </p:txBody>
      </p:sp>
      <p:sp>
        <p:nvSpPr>
          <p:cNvPr id="23" name="TextBox 22">
            <a:extLst>
              <a:ext uri="{FF2B5EF4-FFF2-40B4-BE49-F238E27FC236}">
                <a16:creationId xmlns:a16="http://schemas.microsoft.com/office/drawing/2014/main" id="{370DB123-732B-1DCA-EC5A-4093F544311D}"/>
              </a:ext>
            </a:extLst>
          </p:cNvPr>
          <p:cNvSpPr txBox="1"/>
          <p:nvPr/>
        </p:nvSpPr>
        <p:spPr>
          <a:xfrm>
            <a:off x="9635825" y="198898"/>
            <a:ext cx="2556175" cy="615553"/>
          </a:xfrm>
          <a:prstGeom prst="rect">
            <a:avLst/>
          </a:prstGeom>
          <a:noFill/>
        </p:spPr>
        <p:txBody>
          <a:bodyPr wrap="square" lIns="0" tIns="0" rIns="0" bIns="0"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Defender for Cloud Apps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Entra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Intune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Purview</a:t>
            </a:r>
          </a:p>
        </p:txBody>
      </p:sp>
      <p:sp>
        <p:nvSpPr>
          <p:cNvPr id="128" name="TextBox 127">
            <a:extLst>
              <a:ext uri="{FF2B5EF4-FFF2-40B4-BE49-F238E27FC236}">
                <a16:creationId xmlns:a16="http://schemas.microsoft.com/office/drawing/2014/main" id="{F9A87751-81C0-087D-03D8-5024952CA590}"/>
              </a:ext>
            </a:extLst>
          </p:cNvPr>
          <p:cNvSpPr txBox="1">
            <a:spLocks/>
          </p:cNvSpPr>
          <p:nvPr/>
        </p:nvSpPr>
        <p:spPr>
          <a:xfrm rot="16200000">
            <a:off x="-1151500" y="3695312"/>
            <a:ext cx="2608938"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Activities</a:t>
            </a:r>
          </a:p>
        </p:txBody>
      </p:sp>
      <p:grpSp>
        <p:nvGrpSpPr>
          <p:cNvPr id="207" name="Group 206" descr="Discovery AI apps">
            <a:extLst>
              <a:ext uri="{FF2B5EF4-FFF2-40B4-BE49-F238E27FC236}">
                <a16:creationId xmlns:a16="http://schemas.microsoft.com/office/drawing/2014/main" id="{C94B9390-E98B-3A16-3159-1E03ECC31974}"/>
              </a:ext>
            </a:extLst>
          </p:cNvPr>
          <p:cNvGrpSpPr>
            <a:grpSpLocks/>
          </p:cNvGrpSpPr>
          <p:nvPr/>
        </p:nvGrpSpPr>
        <p:grpSpPr>
          <a:xfrm>
            <a:off x="717404" y="1108413"/>
            <a:ext cx="2427617" cy="934395"/>
            <a:chOff x="717722" y="818998"/>
            <a:chExt cx="2427617" cy="934395"/>
          </a:xfrm>
        </p:grpSpPr>
        <p:sp>
          <p:nvSpPr>
            <p:cNvPr id="20" name="Shield_EA18" title="Icon of a shield">
              <a:extLst>
                <a:ext uri="{FF2B5EF4-FFF2-40B4-BE49-F238E27FC236}">
                  <a16:creationId xmlns:a16="http://schemas.microsoft.com/office/drawing/2014/main" id="{F800E944-518B-8D6E-5736-B118D0E7C833}"/>
                </a:ext>
              </a:extLst>
            </p:cNvPr>
            <p:cNvSpPr>
              <a:spLocks noChangeAspect="1"/>
            </p:cNvSpPr>
            <p:nvPr/>
          </p:nvSpPr>
          <p:spPr bwMode="auto">
            <a:xfrm>
              <a:off x="722388"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46FB11A2-A2A1-6E97-3F29-AAFFFC4821A9}"/>
                </a:ext>
              </a:extLst>
            </p:cNvPr>
            <p:cNvSpPr txBox="1">
              <a:spLocks/>
            </p:cNvSpPr>
            <p:nvPr/>
          </p:nvSpPr>
          <p:spPr>
            <a:xfrm>
              <a:off x="1466325" y="940776"/>
              <a:ext cx="1679014"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0" name="TextBox 89">
              <a:extLst>
                <a:ext uri="{FF2B5EF4-FFF2-40B4-BE49-F238E27FC236}">
                  <a16:creationId xmlns:a16="http://schemas.microsoft.com/office/drawing/2014/main" id="{89D61DF4-59BF-8D55-E8A5-3340F5A96CD7}"/>
                </a:ext>
              </a:extLst>
            </p:cNvPr>
            <p:cNvSpPr txBox="1">
              <a:spLocks/>
            </p:cNvSpPr>
            <p:nvPr/>
          </p:nvSpPr>
          <p:spPr>
            <a:xfrm>
              <a:off x="717722" y="1509287"/>
              <a:ext cx="2423122" cy="24410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 AI apps</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grpSp>
      <p:cxnSp>
        <p:nvCxnSpPr>
          <p:cNvPr id="69" name="Straight Connector 68">
            <a:extLst>
              <a:ext uri="{FF2B5EF4-FFF2-40B4-BE49-F238E27FC236}">
                <a16:creationId xmlns:a16="http://schemas.microsoft.com/office/drawing/2014/main" id="{1F9EF662-85C1-5D9A-F751-8ECF600F252F}"/>
              </a:ext>
              <a:ext uri="{C183D7F6-B498-43B3-948B-1728B52AA6E4}">
                <adec:decorative xmlns:adec="http://schemas.microsoft.com/office/drawing/2017/decorative" val="1"/>
              </a:ext>
            </a:extLst>
          </p:cNvPr>
          <p:cNvCxnSpPr>
            <a:cxnSpLocks/>
            <a:stCxn id="84" idx="0"/>
            <a:endCxn id="109" idx="2"/>
          </p:cNvCxnSpPr>
          <p:nvPr/>
        </p:nvCxnSpPr>
        <p:spPr>
          <a:xfrm>
            <a:off x="490172" y="2498565"/>
            <a:ext cx="448" cy="11732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9" name="Group 158" descr="Discover the use of AI apps">
            <a:extLst>
              <a:ext uri="{FF2B5EF4-FFF2-40B4-BE49-F238E27FC236}">
                <a16:creationId xmlns:a16="http://schemas.microsoft.com/office/drawing/2014/main" id="{5E28BCBA-A52D-E766-82C9-0CF6206F85E2}"/>
              </a:ext>
            </a:extLst>
          </p:cNvPr>
          <p:cNvGrpSpPr>
            <a:grpSpLocks/>
          </p:cNvGrpSpPr>
          <p:nvPr/>
        </p:nvGrpSpPr>
        <p:grpSpPr>
          <a:xfrm>
            <a:off x="398732" y="2498565"/>
            <a:ext cx="2741832" cy="213585"/>
            <a:chOff x="399050" y="2209150"/>
            <a:chExt cx="2741832" cy="213585"/>
          </a:xfrm>
        </p:grpSpPr>
        <p:sp>
          <p:nvSpPr>
            <p:cNvPr id="38" name="TextBox 37">
              <a:extLst>
                <a:ext uri="{FF2B5EF4-FFF2-40B4-BE49-F238E27FC236}">
                  <a16:creationId xmlns:a16="http://schemas.microsoft.com/office/drawing/2014/main" id="{6BAE3E06-91D8-DD49-8E82-26DA6EA3F9C9}"/>
                </a:ext>
              </a:extLst>
            </p:cNvPr>
            <p:cNvSpPr txBox="1">
              <a:spLocks/>
            </p:cNvSpPr>
            <p:nvPr/>
          </p:nvSpPr>
          <p:spPr>
            <a:xfrm>
              <a:off x="717722" y="2209150"/>
              <a:ext cx="2423160" cy="21358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3"/>
                </a:rPr>
                <a:t>Discover the use of AI apps</a:t>
              </a:r>
              <a:r>
                <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3"/>
                </a:rPr>
                <a:t>1</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84" name="Diamond 83">
              <a:extLst>
                <a:ext uri="{FF2B5EF4-FFF2-40B4-BE49-F238E27FC236}">
                  <a16:creationId xmlns:a16="http://schemas.microsoft.com/office/drawing/2014/main" id="{A294EB09-2048-01F0-EA76-C15D8CACB8D7}"/>
                </a:ext>
              </a:extLst>
            </p:cNvPr>
            <p:cNvSpPr>
              <a:spLocks noChangeAspect="1"/>
            </p:cNvSpPr>
            <p:nvPr/>
          </p:nvSpPr>
          <p:spPr>
            <a:xfrm>
              <a:off x="399050" y="2209150"/>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descr="Discover user interactions with AI apps">
            <a:extLst>
              <a:ext uri="{FF2B5EF4-FFF2-40B4-BE49-F238E27FC236}">
                <a16:creationId xmlns:a16="http://schemas.microsoft.com/office/drawing/2014/main" id="{B9A1A644-4470-85B8-078F-61847DC6A3CE}"/>
              </a:ext>
            </a:extLst>
          </p:cNvPr>
          <p:cNvGrpSpPr>
            <a:grpSpLocks/>
          </p:cNvGrpSpPr>
          <p:nvPr/>
        </p:nvGrpSpPr>
        <p:grpSpPr>
          <a:xfrm>
            <a:off x="399180" y="3367941"/>
            <a:ext cx="2742166" cy="444096"/>
            <a:chOff x="399050" y="2562260"/>
            <a:chExt cx="2742166" cy="444096"/>
          </a:xfrm>
        </p:grpSpPr>
        <p:sp>
          <p:nvSpPr>
            <p:cNvPr id="95" name="TextBox 94">
              <a:extLst>
                <a:ext uri="{FF2B5EF4-FFF2-40B4-BE49-F238E27FC236}">
                  <a16:creationId xmlns:a16="http://schemas.microsoft.com/office/drawing/2014/main" id="{CDF525B8-52D5-BDC6-8D2C-A756583FBD0B}"/>
                </a:ext>
              </a:extLst>
            </p:cNvPr>
            <p:cNvSpPr txBox="1">
              <a:spLocks/>
            </p:cNvSpPr>
            <p:nvPr/>
          </p:nvSpPr>
          <p:spPr>
            <a:xfrm>
              <a:off x="718056" y="2562260"/>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4"/>
                </a:rPr>
                <a:t>Discover user </a:t>
              </a:r>
              <a:r>
                <a:rPr kumimoji="0" lang="en-US" sz="14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5"/>
                </a:rPr>
                <a:t>interactions</a:t>
              </a:r>
              <a:r>
                <a:rPr kumimoji="0" lang="en-US" sz="14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4"/>
                </a:rPr>
                <a:t> with AI apps</a:t>
              </a:r>
              <a:r>
                <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4"/>
                </a:rPr>
                <a:t>4</a:t>
              </a:r>
              <a:endPar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09" name="Diamond 108">
              <a:extLst>
                <a:ext uri="{FF2B5EF4-FFF2-40B4-BE49-F238E27FC236}">
                  <a16:creationId xmlns:a16="http://schemas.microsoft.com/office/drawing/2014/main" id="{0A55D14B-9C57-ECE2-6967-31287B5F7568}"/>
                </a:ext>
              </a:extLst>
            </p:cNvPr>
            <p:cNvSpPr>
              <a:spLocks noChangeAspect="1"/>
            </p:cNvSpPr>
            <p:nvPr/>
          </p:nvSpPr>
          <p:spPr>
            <a:xfrm>
              <a:off x="399050" y="2683267"/>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8" name="Group 207" descr="Block user access to unsanctioned AI apps">
            <a:extLst>
              <a:ext uri="{FF2B5EF4-FFF2-40B4-BE49-F238E27FC236}">
                <a16:creationId xmlns:a16="http://schemas.microsoft.com/office/drawing/2014/main" id="{5AF88CD3-4837-13ED-AC33-1D437BCA04EE}"/>
              </a:ext>
            </a:extLst>
          </p:cNvPr>
          <p:cNvGrpSpPr>
            <a:grpSpLocks/>
          </p:cNvGrpSpPr>
          <p:nvPr/>
        </p:nvGrpSpPr>
        <p:grpSpPr>
          <a:xfrm>
            <a:off x="3602431" y="1108413"/>
            <a:ext cx="2467605" cy="1197864"/>
            <a:chOff x="3602749" y="818998"/>
            <a:chExt cx="2467605" cy="1197864"/>
          </a:xfrm>
        </p:grpSpPr>
        <p:sp>
          <p:nvSpPr>
            <p:cNvPr id="158" name="Shield_EA18" title="Icon of a shield">
              <a:extLst>
                <a:ext uri="{FF2B5EF4-FFF2-40B4-BE49-F238E27FC236}">
                  <a16:creationId xmlns:a16="http://schemas.microsoft.com/office/drawing/2014/main" id="{783D4696-51BC-993B-7A1A-38765723E23A}"/>
                </a:ext>
              </a:extLst>
            </p:cNvPr>
            <p:cNvSpPr>
              <a:spLocks noChangeAspect="1"/>
            </p:cNvSpPr>
            <p:nvPr/>
          </p:nvSpPr>
          <p:spPr bwMode="auto">
            <a:xfrm>
              <a:off x="360274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B6D615EF-C7D8-6B73-7FD9-8C8310D41EBB}"/>
                </a:ext>
              </a:extLst>
            </p:cNvPr>
            <p:cNvSpPr txBox="1">
              <a:spLocks/>
            </p:cNvSpPr>
            <p:nvPr/>
          </p:nvSpPr>
          <p:spPr>
            <a:xfrm>
              <a:off x="4346684"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Block access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45A27A7B-C252-1EDB-7F75-73DC15971193}"/>
                </a:ext>
              </a:extLst>
            </p:cNvPr>
            <p:cNvSpPr txBox="1">
              <a:spLocks/>
            </p:cNvSpPr>
            <p:nvPr/>
          </p:nvSpPr>
          <p:spPr>
            <a:xfrm>
              <a:off x="3647194" y="1509287"/>
              <a:ext cx="2423160"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Block user access to unsanctioned AI apps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40" name="Straight Connector 139">
            <a:extLst>
              <a:ext uri="{FF2B5EF4-FFF2-40B4-BE49-F238E27FC236}">
                <a16:creationId xmlns:a16="http://schemas.microsoft.com/office/drawing/2014/main" id="{227D9D9B-D38D-F746-1D04-CD95D8FFEBAC}"/>
              </a:ext>
              <a:ext uri="{C183D7F6-B498-43B3-948B-1728B52AA6E4}">
                <adec:decorative xmlns:adec="http://schemas.microsoft.com/office/drawing/2017/decorative" val="1"/>
              </a:ext>
            </a:extLst>
          </p:cNvPr>
          <p:cNvCxnSpPr>
            <a:cxnSpLocks/>
            <a:stCxn id="153" idx="0"/>
            <a:endCxn id="31" idx="0"/>
          </p:cNvCxnSpPr>
          <p:nvPr/>
        </p:nvCxnSpPr>
        <p:spPr>
          <a:xfrm>
            <a:off x="3373967" y="2498565"/>
            <a:ext cx="6276" cy="21110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60" name="Group 159" descr="Block access to unsanctioned AI app for the org">
            <a:extLst>
              <a:ext uri="{FF2B5EF4-FFF2-40B4-BE49-F238E27FC236}">
                <a16:creationId xmlns:a16="http://schemas.microsoft.com/office/drawing/2014/main" id="{C2C444D2-6062-BB19-8430-19BD323CE32A}"/>
              </a:ext>
            </a:extLst>
          </p:cNvPr>
          <p:cNvGrpSpPr>
            <a:grpSpLocks/>
          </p:cNvGrpSpPr>
          <p:nvPr/>
        </p:nvGrpSpPr>
        <p:grpSpPr>
          <a:xfrm>
            <a:off x="3282527" y="2498565"/>
            <a:ext cx="2787509" cy="444096"/>
            <a:chOff x="3282845" y="2209150"/>
            <a:chExt cx="2787509" cy="444096"/>
          </a:xfrm>
        </p:grpSpPr>
        <p:sp>
          <p:nvSpPr>
            <p:cNvPr id="142" name="TextBox 141">
              <a:extLst>
                <a:ext uri="{FF2B5EF4-FFF2-40B4-BE49-F238E27FC236}">
                  <a16:creationId xmlns:a16="http://schemas.microsoft.com/office/drawing/2014/main" id="{0BB2B2BE-97A3-5519-7998-FB618414B17E}"/>
                </a:ext>
              </a:extLst>
            </p:cNvPr>
            <p:cNvSpPr txBox="1">
              <a:spLocks/>
            </p:cNvSpPr>
            <p:nvPr/>
          </p:nvSpPr>
          <p:spPr>
            <a:xfrm>
              <a:off x="3647194" y="2209150"/>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6"/>
                </a:rPr>
                <a:t>Block access to unsanctioned AI app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for</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6"/>
                </a:rPr>
                <a:t> the org</a:t>
              </a:r>
              <a:r>
                <a:rPr kumimoji="0" lang="en-US" sz="1400" b="0" i="0" u="none" strike="noStrike" kern="1200" cap="none" spc="0" normalizeH="0" baseline="30000" noProof="0" dirty="0">
                  <a:ln>
                    <a:noFill/>
                  </a:ln>
                  <a:solidFill>
                    <a:srgbClr val="000000"/>
                  </a:solidFill>
                  <a:effectLst/>
                  <a:uLnTx/>
                  <a:uFillTx/>
                  <a:latin typeface="Segoe UI"/>
                  <a:ea typeface="+mn-ea"/>
                  <a:cs typeface="+mn-cs"/>
                  <a:hlinkClick r:id="rId6"/>
                </a:rPr>
                <a:t>1</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Diamond 152">
              <a:extLst>
                <a:ext uri="{FF2B5EF4-FFF2-40B4-BE49-F238E27FC236}">
                  <a16:creationId xmlns:a16="http://schemas.microsoft.com/office/drawing/2014/main" id="{20E62FE7-645B-BC2B-639E-DC53A68EC59E}"/>
                </a:ext>
              </a:extLst>
            </p:cNvPr>
            <p:cNvSpPr>
              <a:spLocks/>
            </p:cNvSpPr>
            <p:nvPr/>
          </p:nvSpPr>
          <p:spPr>
            <a:xfrm>
              <a:off x="3282845" y="2209150"/>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8" name="TextBox 57">
            <a:extLst>
              <a:ext uri="{FF2B5EF4-FFF2-40B4-BE49-F238E27FC236}">
                <a16:creationId xmlns:a16="http://schemas.microsoft.com/office/drawing/2014/main" id="{96ECAD34-04AB-4654-53AD-2141DD2C8593}"/>
              </a:ext>
            </a:extLst>
          </p:cNvPr>
          <p:cNvSpPr txBox="1">
            <a:spLocks/>
          </p:cNvSpPr>
          <p:nvPr/>
        </p:nvSpPr>
        <p:spPr>
          <a:xfrm>
            <a:off x="3642746" y="3177515"/>
            <a:ext cx="2423160" cy="1135632"/>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7"/>
              </a:rPr>
              <a:t>Allow limited access to certain AI apps</a:t>
            </a:r>
            <a:r>
              <a:rPr kumimoji="0" lang="en-US" sz="1400" b="0" i="0" u="none" strike="noStrike" kern="1200" cap="none" spc="0" normalizeH="0" baseline="30000" noProof="0" dirty="0">
                <a:ln>
                  <a:noFill/>
                </a:ln>
                <a:solidFill>
                  <a:srgbClr val="000000"/>
                </a:solidFill>
                <a:effectLst/>
                <a:uLnTx/>
                <a:uFillTx/>
                <a:latin typeface="Segoe UI"/>
                <a:ea typeface="+mn-ea"/>
                <a:hlinkClick r:id="rId7"/>
              </a:rPr>
              <a:t>1</a:t>
            </a: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 and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8"/>
              </a:rPr>
              <a:t>restrict specific users and groups from access</a:t>
            </a:r>
            <a:r>
              <a:rPr kumimoji="0" lang="en-US" sz="1400" b="0" i="0" u="none" strike="noStrike" kern="1200" cap="none" spc="0" normalizeH="0" baseline="30000" noProof="0" dirty="0">
                <a:ln>
                  <a:noFill/>
                </a:ln>
                <a:solidFill>
                  <a:srgbClr val="000000"/>
                </a:solidFill>
                <a:effectLst/>
                <a:uLnTx/>
                <a:uFillTx/>
                <a:latin typeface="Segoe UI"/>
                <a:ea typeface="+mn-ea"/>
                <a:cs typeface="+mn-cs"/>
                <a:hlinkClick r:id="rId8"/>
              </a:rPr>
              <a:t>2</a:t>
            </a:r>
            <a:r>
              <a:rPr kumimoji="0" lang="en-US" sz="1400" b="0" i="0" u="none" strike="noStrike" kern="1200" cap="none" spc="0" normalizeH="0" baseline="30000" noProof="0" dirty="0">
                <a:ln>
                  <a:noFill/>
                </a:ln>
                <a:solidFill>
                  <a:srgbClr val="000000"/>
                </a:solidFill>
                <a:effectLst/>
                <a:uLnTx/>
                <a:uFillTx/>
                <a:latin typeface="Segoe UI"/>
                <a:ea typeface="+mn-ea"/>
                <a:cs typeface="+mn-cs"/>
              </a:rPr>
              <a:t> </a:t>
            </a: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or </a:t>
            </a: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9"/>
              </a:rPr>
              <a:t>block elevated risk user from access</a:t>
            </a:r>
            <a:r>
              <a:rPr kumimoji="0" lang="en-US" sz="1400" b="0" i="0" u="none" strike="noStrike" kern="1200" cap="none" spc="0" normalizeH="0" baseline="30000" noProof="0" dirty="0">
                <a:ln>
                  <a:noFill/>
                </a:ln>
                <a:solidFill>
                  <a:srgbClr val="000000"/>
                </a:solidFill>
                <a:effectLst/>
                <a:uLnTx/>
                <a:uFillTx/>
                <a:latin typeface="Segoe UI"/>
                <a:ea typeface="+mn-ea"/>
                <a:cs typeface="Times New Roman" panose="02020603050405020304" pitchFamily="18" charset="0"/>
                <a:hlinkClick r:id="rId9"/>
              </a:rPr>
              <a:t>2</a:t>
            </a:r>
            <a:r>
              <a:rPr kumimoji="0" lang="en-US" sz="1400" b="0" i="0" u="none" strike="noStrike" kern="1200" cap="none" spc="0" normalizeH="0" baseline="30000" noProof="0" dirty="0">
                <a:ln>
                  <a:noFill/>
                </a:ln>
                <a:solidFill>
                  <a:srgbClr val="000000"/>
                </a:solidFill>
                <a:effectLst/>
                <a:uLnTx/>
                <a:uFillTx/>
                <a:latin typeface="Segoe UI"/>
                <a:ea typeface="+mn-ea"/>
                <a:cs typeface="Times New Roman" panose="02020603050405020304" pitchFamily="18" charset="0"/>
              </a:rPr>
              <a:t>, 4</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7FA33EC7-7C5B-B9FF-9408-E14224D374E0}"/>
              </a:ext>
            </a:extLst>
          </p:cNvPr>
          <p:cNvSpPr txBox="1">
            <a:spLocks/>
          </p:cNvSpPr>
          <p:nvPr/>
        </p:nvSpPr>
        <p:spPr>
          <a:xfrm>
            <a:off x="3601642" y="4548001"/>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10"/>
              </a:rPr>
              <a:t>Block install of the AI </a:t>
            </a: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10"/>
              </a:rPr>
              <a:t>app</a:t>
            </a: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10"/>
              </a:rPr>
              <a:t> on devices</a:t>
            </a:r>
            <a:r>
              <a:rPr kumimoji="0" lang="en-US" sz="1400" b="0" i="0" u="none" strike="noStrike" kern="1200" cap="none" spc="0" normalizeH="0" baseline="30000" noProof="0" dirty="0">
                <a:ln>
                  <a:noFill/>
                </a:ln>
                <a:solidFill>
                  <a:srgbClr val="000000"/>
                </a:solidFill>
                <a:effectLst/>
                <a:uLnTx/>
                <a:uFillTx/>
                <a:latin typeface="Segoe UI"/>
                <a:ea typeface="+mn-ea"/>
                <a:cs typeface="Times New Roman" panose="02020603050405020304" pitchFamily="18" charset="0"/>
                <a:hlinkClick r:id="rId10"/>
              </a:rPr>
              <a:t>3</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grpSp>
        <p:nvGrpSpPr>
          <p:cNvPr id="209" name="Group 208" descr="Secure data by blocking sensitive data going to sanctioned AI apps">
            <a:extLst>
              <a:ext uri="{FF2B5EF4-FFF2-40B4-BE49-F238E27FC236}">
                <a16:creationId xmlns:a16="http://schemas.microsoft.com/office/drawing/2014/main" id="{3117F329-70AF-5B34-6B3A-1E4FAB1AF2BA}"/>
              </a:ext>
            </a:extLst>
          </p:cNvPr>
          <p:cNvGrpSpPr>
            <a:grpSpLocks/>
          </p:cNvGrpSpPr>
          <p:nvPr/>
        </p:nvGrpSpPr>
        <p:grpSpPr>
          <a:xfrm>
            <a:off x="6481028" y="1108413"/>
            <a:ext cx="2423160" cy="1197864"/>
            <a:chOff x="6481346" y="818998"/>
            <a:chExt cx="2423160" cy="1197864"/>
          </a:xfrm>
        </p:grpSpPr>
        <p:sp>
          <p:nvSpPr>
            <p:cNvPr id="179" name="Shield_EA18" title="Icon of a shield">
              <a:extLst>
                <a:ext uri="{FF2B5EF4-FFF2-40B4-BE49-F238E27FC236}">
                  <a16:creationId xmlns:a16="http://schemas.microsoft.com/office/drawing/2014/main" id="{10B370EF-6843-C9D6-80DC-7F9880BD0CF6}"/>
                </a:ext>
              </a:extLst>
            </p:cNvPr>
            <p:cNvSpPr>
              <a:spLocks noChangeAspect="1"/>
            </p:cNvSpPr>
            <p:nvPr/>
          </p:nvSpPr>
          <p:spPr bwMode="auto">
            <a:xfrm>
              <a:off x="648310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905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TextBox 105">
              <a:extLst>
                <a:ext uri="{FF2B5EF4-FFF2-40B4-BE49-F238E27FC236}">
                  <a16:creationId xmlns:a16="http://schemas.microsoft.com/office/drawing/2014/main" id="{FA7C0D75-7C26-8894-A270-E9822F6CEA80}"/>
                </a:ext>
              </a:extLst>
            </p:cNvPr>
            <p:cNvSpPr txBox="1">
              <a:spLocks/>
            </p:cNvSpPr>
            <p:nvPr/>
          </p:nvSpPr>
          <p:spPr>
            <a:xfrm>
              <a:off x="7225758"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Secure data</a:t>
              </a:r>
              <a:r>
                <a:rPr kumimoji="0" lang="en-US" sz="2000" b="0" i="0" u="none" strike="noStrike" kern="1200" cap="none" spc="0" normalizeH="0" baseline="3000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4</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65" name="TextBox 164">
              <a:extLst>
                <a:ext uri="{FF2B5EF4-FFF2-40B4-BE49-F238E27FC236}">
                  <a16:creationId xmlns:a16="http://schemas.microsoft.com/office/drawing/2014/main" id="{8571E48C-C720-BA79-AF25-39B177B2B097}"/>
                </a:ext>
              </a:extLst>
            </p:cNvPr>
            <p:cNvSpPr txBox="1">
              <a:spLocks/>
            </p:cNvSpPr>
            <p:nvPr/>
          </p:nvSpPr>
          <p:spPr>
            <a:xfrm>
              <a:off x="6481346" y="1509287"/>
              <a:ext cx="2423160"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Block sensitive data going to sanctioned AI apps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61" name="Straight Connector 160">
            <a:extLst>
              <a:ext uri="{FF2B5EF4-FFF2-40B4-BE49-F238E27FC236}">
                <a16:creationId xmlns:a16="http://schemas.microsoft.com/office/drawing/2014/main" id="{F5BAFCDB-86AC-8486-41F8-BE95DEEE588E}"/>
              </a:ext>
              <a:ext uri="{C183D7F6-B498-43B3-948B-1728B52AA6E4}">
                <adec:decorative xmlns:adec="http://schemas.microsoft.com/office/drawing/2017/decorative" val="1"/>
              </a:ext>
            </a:extLst>
          </p:cNvPr>
          <p:cNvCxnSpPr>
            <a:cxnSpLocks/>
            <a:stCxn id="174" idx="0"/>
            <a:endCxn id="99" idx="2"/>
          </p:cNvCxnSpPr>
          <p:nvPr/>
        </p:nvCxnSpPr>
        <p:spPr>
          <a:xfrm>
            <a:off x="6253796" y="2498565"/>
            <a:ext cx="0" cy="21454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2" name="Group 161" descr="Block pasting and uploading of sensitive info">
            <a:extLst>
              <a:ext uri="{FF2B5EF4-FFF2-40B4-BE49-F238E27FC236}">
                <a16:creationId xmlns:a16="http://schemas.microsoft.com/office/drawing/2014/main" id="{CE5990A8-CA90-B543-FA12-5EFA0D7252D6}"/>
              </a:ext>
            </a:extLst>
          </p:cNvPr>
          <p:cNvGrpSpPr>
            <a:grpSpLocks/>
          </p:cNvGrpSpPr>
          <p:nvPr/>
        </p:nvGrpSpPr>
        <p:grpSpPr>
          <a:xfrm>
            <a:off x="6162356" y="2498565"/>
            <a:ext cx="2741832" cy="430887"/>
            <a:chOff x="6162674" y="2209150"/>
            <a:chExt cx="2741832" cy="430887"/>
          </a:xfrm>
        </p:grpSpPr>
        <p:sp>
          <p:nvSpPr>
            <p:cNvPr id="163" name="TextBox 162">
              <a:extLst>
                <a:ext uri="{FF2B5EF4-FFF2-40B4-BE49-F238E27FC236}">
                  <a16:creationId xmlns:a16="http://schemas.microsoft.com/office/drawing/2014/main" id="{B26633AE-1656-2A2D-8108-CB78B6DE48D7}"/>
                </a:ext>
              </a:extLst>
            </p:cNvPr>
            <p:cNvSpPr txBox="1">
              <a:spLocks/>
            </p:cNvSpPr>
            <p:nvPr/>
          </p:nvSpPr>
          <p:spPr>
            <a:xfrm>
              <a:off x="6481346" y="2209150"/>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1"/>
                </a:rPr>
                <a:t>Block pasting and uploading of sensitive info</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4" name="Diamond 173">
              <a:extLst>
                <a:ext uri="{FF2B5EF4-FFF2-40B4-BE49-F238E27FC236}">
                  <a16:creationId xmlns:a16="http://schemas.microsoft.com/office/drawing/2014/main" id="{A1429146-38A2-5E35-EA2A-0D460978A125}"/>
                </a:ext>
              </a:extLst>
            </p:cNvPr>
            <p:cNvSpPr>
              <a:spLocks/>
            </p:cNvSpPr>
            <p:nvPr/>
          </p:nvSpPr>
          <p:spPr>
            <a:xfrm>
              <a:off x="6162674" y="2209150"/>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 name="Group 167" descr="Block elevated risk users from submitting prompts in Microsoft Edge">
            <a:extLst>
              <a:ext uri="{FF2B5EF4-FFF2-40B4-BE49-F238E27FC236}">
                <a16:creationId xmlns:a16="http://schemas.microsoft.com/office/drawing/2014/main" id="{9692140D-E9BF-7AD6-74D8-686D8853D6DA}"/>
              </a:ext>
            </a:extLst>
          </p:cNvPr>
          <p:cNvGrpSpPr>
            <a:grpSpLocks/>
          </p:cNvGrpSpPr>
          <p:nvPr/>
        </p:nvGrpSpPr>
        <p:grpSpPr>
          <a:xfrm>
            <a:off x="6162356" y="3082291"/>
            <a:ext cx="2736478" cy="646331"/>
            <a:chOff x="6162674" y="2792876"/>
            <a:chExt cx="2736478" cy="646331"/>
          </a:xfrm>
        </p:grpSpPr>
        <p:sp>
          <p:nvSpPr>
            <p:cNvPr id="34" name="TextBox 33">
              <a:extLst>
                <a:ext uri="{FF2B5EF4-FFF2-40B4-BE49-F238E27FC236}">
                  <a16:creationId xmlns:a16="http://schemas.microsoft.com/office/drawing/2014/main" id="{3AA7A63B-9C1D-4BFE-1817-C569643AFDAD}"/>
                </a:ext>
              </a:extLst>
            </p:cNvPr>
            <p:cNvSpPr txBox="1">
              <a:spLocks/>
            </p:cNvSpPr>
            <p:nvPr/>
          </p:nvSpPr>
          <p:spPr>
            <a:xfrm>
              <a:off x="6475992" y="2792876"/>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2"/>
                </a:rPr>
                <a:t>Block elevated risk users from submitting prompts in Microsoft Edge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Diamond 34">
              <a:extLst>
                <a:ext uri="{FF2B5EF4-FFF2-40B4-BE49-F238E27FC236}">
                  <a16:creationId xmlns:a16="http://schemas.microsoft.com/office/drawing/2014/main" id="{0A91A23A-AC99-F73F-8622-C707BAF3FE4F}"/>
                </a:ext>
              </a:extLst>
            </p:cNvPr>
            <p:cNvSpPr>
              <a:spLocks/>
            </p:cNvSpPr>
            <p:nvPr/>
          </p:nvSpPr>
          <p:spPr>
            <a:xfrm>
              <a:off x="6162674" y="2866147"/>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descr="Block sensitive info from being sent in Microsoft Edge&#10;">
            <a:extLst>
              <a:ext uri="{FF2B5EF4-FFF2-40B4-BE49-F238E27FC236}">
                <a16:creationId xmlns:a16="http://schemas.microsoft.com/office/drawing/2014/main" id="{5EB78186-F243-B564-D08B-90142DD37207}"/>
              </a:ext>
            </a:extLst>
          </p:cNvPr>
          <p:cNvGrpSpPr>
            <a:grpSpLocks/>
          </p:cNvGrpSpPr>
          <p:nvPr/>
        </p:nvGrpSpPr>
        <p:grpSpPr>
          <a:xfrm>
            <a:off x="6162356" y="3804174"/>
            <a:ext cx="2743595" cy="495409"/>
            <a:chOff x="6162674" y="3514759"/>
            <a:chExt cx="2743595" cy="495409"/>
          </a:xfrm>
        </p:grpSpPr>
        <p:sp>
          <p:nvSpPr>
            <p:cNvPr id="93" name="TextBox 92">
              <a:extLst>
                <a:ext uri="{FF2B5EF4-FFF2-40B4-BE49-F238E27FC236}">
                  <a16:creationId xmlns:a16="http://schemas.microsoft.com/office/drawing/2014/main" id="{7AA6D944-803E-EBCD-7CD5-6767C7A6F763}"/>
                </a:ext>
              </a:extLst>
            </p:cNvPr>
            <p:cNvSpPr txBox="1">
              <a:spLocks/>
            </p:cNvSpPr>
            <p:nvPr/>
          </p:nvSpPr>
          <p:spPr>
            <a:xfrm>
              <a:off x="6483109" y="35792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3"/>
                </a:rPr>
                <a:t>Block sensitive info from being sent in Microsoft Edge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Diamond 93">
              <a:extLst>
                <a:ext uri="{FF2B5EF4-FFF2-40B4-BE49-F238E27FC236}">
                  <a16:creationId xmlns:a16="http://schemas.microsoft.com/office/drawing/2014/main" id="{DF372BE6-8878-FAFC-392C-EB16C987096E}"/>
                </a:ext>
              </a:extLst>
            </p:cNvPr>
            <p:cNvSpPr>
              <a:spLocks/>
            </p:cNvSpPr>
            <p:nvPr/>
          </p:nvSpPr>
          <p:spPr>
            <a:xfrm>
              <a:off x="6162674" y="3514759"/>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8" name="Group 177" descr="Block sensitive data shared through network service providers&#10;">
            <a:extLst>
              <a:ext uri="{FF2B5EF4-FFF2-40B4-BE49-F238E27FC236}">
                <a16:creationId xmlns:a16="http://schemas.microsoft.com/office/drawing/2014/main" id="{CF47BF3E-DF6F-961B-9F19-5FFE823B6FEF}"/>
              </a:ext>
            </a:extLst>
          </p:cNvPr>
          <p:cNvGrpSpPr>
            <a:grpSpLocks/>
          </p:cNvGrpSpPr>
          <p:nvPr/>
        </p:nvGrpSpPr>
        <p:grpSpPr>
          <a:xfrm>
            <a:off x="6162356" y="4461171"/>
            <a:ext cx="2741832" cy="646331"/>
            <a:chOff x="6162674" y="4171756"/>
            <a:chExt cx="2741832" cy="646331"/>
          </a:xfrm>
        </p:grpSpPr>
        <p:sp>
          <p:nvSpPr>
            <p:cNvPr id="97" name="TextBox 96">
              <a:extLst>
                <a:ext uri="{FF2B5EF4-FFF2-40B4-BE49-F238E27FC236}">
                  <a16:creationId xmlns:a16="http://schemas.microsoft.com/office/drawing/2014/main" id="{BE4C21B8-FC83-6C6D-1623-1F39A9CA1245}"/>
                </a:ext>
              </a:extLst>
            </p:cNvPr>
            <p:cNvSpPr txBox="1">
              <a:spLocks/>
            </p:cNvSpPr>
            <p:nvPr/>
          </p:nvSpPr>
          <p:spPr>
            <a:xfrm>
              <a:off x="6481346" y="4171756"/>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4"/>
                </a:rPr>
                <a:t>Block sensitive data shared through network service providers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Diamond 98">
              <a:extLst>
                <a:ext uri="{FF2B5EF4-FFF2-40B4-BE49-F238E27FC236}">
                  <a16:creationId xmlns:a16="http://schemas.microsoft.com/office/drawing/2014/main" id="{19CB94B1-D65C-E616-486D-2E85D71AA36A}"/>
                </a:ext>
              </a:extLst>
            </p:cNvPr>
            <p:cNvSpPr>
              <a:spLocks/>
            </p:cNvSpPr>
            <p:nvPr/>
          </p:nvSpPr>
          <p:spPr>
            <a:xfrm>
              <a:off x="6162674" y="4171756"/>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0" name="Group 209" descr="Govern data sent to AI app in Microsoft Edge">
            <a:extLst>
              <a:ext uri="{FF2B5EF4-FFF2-40B4-BE49-F238E27FC236}">
                <a16:creationId xmlns:a16="http://schemas.microsoft.com/office/drawing/2014/main" id="{F6742569-AFC9-128B-702B-28AAB758C4CD}"/>
              </a:ext>
            </a:extLst>
          </p:cNvPr>
          <p:cNvGrpSpPr>
            <a:grpSpLocks/>
          </p:cNvGrpSpPr>
          <p:nvPr/>
        </p:nvGrpSpPr>
        <p:grpSpPr>
          <a:xfrm>
            <a:off x="9363150" y="1108413"/>
            <a:ext cx="2556174" cy="1197864"/>
            <a:chOff x="9363468" y="818998"/>
            <a:chExt cx="2556174" cy="1197864"/>
          </a:xfrm>
        </p:grpSpPr>
        <p:sp>
          <p:nvSpPr>
            <p:cNvPr id="200" name="Shield_EA18" title="Icon of a shield">
              <a:extLst>
                <a:ext uri="{FF2B5EF4-FFF2-40B4-BE49-F238E27FC236}">
                  <a16:creationId xmlns:a16="http://schemas.microsoft.com/office/drawing/2014/main" id="{8F7265B1-3518-C398-F839-FDC3092BF403}"/>
                </a:ext>
              </a:extLst>
            </p:cNvPr>
            <p:cNvSpPr>
              <a:spLocks noChangeAspect="1"/>
            </p:cNvSpPr>
            <p:nvPr/>
          </p:nvSpPr>
          <p:spPr bwMode="auto">
            <a:xfrm>
              <a:off x="936346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CBD4EAA9-D06C-CEEA-F381-26A71710FC1A}"/>
                </a:ext>
              </a:extLst>
            </p:cNvPr>
            <p:cNvSpPr txBox="1">
              <a:spLocks/>
            </p:cNvSpPr>
            <p:nvPr/>
          </p:nvSpPr>
          <p:spPr>
            <a:xfrm>
              <a:off x="10105046"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data</a:t>
              </a:r>
              <a:r>
                <a:rPr kumimoji="0" lang="en-US" sz="2000" b="0" i="0" u="none" strike="noStrike" kern="1200" cap="none" spc="0" normalizeH="0" baseline="3000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4</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CC9CF4A0-3F6C-0B63-DAFE-CB3C21D2C85D}"/>
                </a:ext>
              </a:extLst>
            </p:cNvPr>
            <p:cNvSpPr txBox="1">
              <a:spLocks/>
            </p:cNvSpPr>
            <p:nvPr/>
          </p:nvSpPr>
          <p:spPr>
            <a:xfrm>
              <a:off x="9363468" y="1509287"/>
              <a:ext cx="2556174"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data sent to AI app in Microsoft Edge</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grpSp>
      <p:cxnSp>
        <p:nvCxnSpPr>
          <p:cNvPr id="182" name="Straight Connector 181">
            <a:extLst>
              <a:ext uri="{FF2B5EF4-FFF2-40B4-BE49-F238E27FC236}">
                <a16:creationId xmlns:a16="http://schemas.microsoft.com/office/drawing/2014/main" id="{B6FAD662-E635-3167-2555-0C962BDEAD25}"/>
              </a:ext>
              <a:ext uri="{C183D7F6-B498-43B3-948B-1728B52AA6E4}">
                <adec:decorative xmlns:adec="http://schemas.microsoft.com/office/drawing/2017/decorative" val="1"/>
              </a:ext>
            </a:extLst>
          </p:cNvPr>
          <p:cNvCxnSpPr>
            <a:cxnSpLocks/>
            <a:stCxn id="195" idx="0"/>
            <a:endCxn id="4" idx="2"/>
          </p:cNvCxnSpPr>
          <p:nvPr/>
        </p:nvCxnSpPr>
        <p:spPr>
          <a:xfrm flipH="1">
            <a:off x="9145040" y="2508598"/>
            <a:ext cx="20095" cy="214077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179076-3A4E-7E30-C1A1-FE1316E7FC0B}"/>
              </a:ext>
            </a:extLst>
          </p:cNvPr>
          <p:cNvSpPr txBox="1">
            <a:spLocks/>
          </p:cNvSpPr>
          <p:nvPr/>
        </p:nvSpPr>
        <p:spPr>
          <a:xfrm>
            <a:off x="9359021" y="2487881"/>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5"/>
              </a:rPr>
              <a:t>Audit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69" name="Group 168" descr="Detect inappropriate behaviors in prompts&#10;">
            <a:extLst>
              <a:ext uri="{FF2B5EF4-FFF2-40B4-BE49-F238E27FC236}">
                <a16:creationId xmlns:a16="http://schemas.microsoft.com/office/drawing/2014/main" id="{8D564C57-9FF4-08E6-A62B-6566A6C4DBC1}"/>
              </a:ext>
            </a:extLst>
          </p:cNvPr>
          <p:cNvGrpSpPr>
            <a:grpSpLocks/>
          </p:cNvGrpSpPr>
          <p:nvPr/>
        </p:nvGrpSpPr>
        <p:grpSpPr>
          <a:xfrm>
            <a:off x="9073695" y="3051811"/>
            <a:ext cx="2847693" cy="430887"/>
            <a:chOff x="9044795" y="2752363"/>
            <a:chExt cx="2847693" cy="430887"/>
          </a:xfrm>
        </p:grpSpPr>
        <p:sp>
          <p:nvSpPr>
            <p:cNvPr id="7" name="TextBox 6">
              <a:extLst>
                <a:ext uri="{FF2B5EF4-FFF2-40B4-BE49-F238E27FC236}">
                  <a16:creationId xmlns:a16="http://schemas.microsoft.com/office/drawing/2014/main" id="{506B1877-1E7C-1FE5-2DB5-30079D7A98FA}"/>
                </a:ext>
              </a:extLst>
            </p:cNvPr>
            <p:cNvSpPr txBox="1">
              <a:spLocks/>
            </p:cNvSpPr>
            <p:nvPr/>
          </p:nvSpPr>
          <p:spPr>
            <a:xfrm>
              <a:off x="9332185" y="2752363"/>
              <a:ext cx="2560303"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6"/>
                </a:rPr>
                <a:t>Detect inappropriate behaviors in prompts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Diamond 7">
              <a:extLst>
                <a:ext uri="{FF2B5EF4-FFF2-40B4-BE49-F238E27FC236}">
                  <a16:creationId xmlns:a16="http://schemas.microsoft.com/office/drawing/2014/main" id="{1343E90E-E466-72EC-8DA8-A9BA8AC41661}"/>
                </a:ext>
              </a:extLst>
            </p:cNvPr>
            <p:cNvSpPr>
              <a:spLocks/>
            </p:cNvSpPr>
            <p:nvPr/>
          </p:nvSpPr>
          <p:spPr>
            <a:xfrm>
              <a:off x="9044795" y="2850938"/>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3" name="Group 172" descr="Retain/delete prompts">
            <a:extLst>
              <a:ext uri="{FF2B5EF4-FFF2-40B4-BE49-F238E27FC236}">
                <a16:creationId xmlns:a16="http://schemas.microsoft.com/office/drawing/2014/main" id="{0D6BF0A6-5521-C8C6-0243-077E3F8C2B8E}"/>
              </a:ext>
            </a:extLst>
          </p:cNvPr>
          <p:cNvGrpSpPr>
            <a:grpSpLocks/>
          </p:cNvGrpSpPr>
          <p:nvPr/>
        </p:nvGrpSpPr>
        <p:grpSpPr>
          <a:xfrm>
            <a:off x="9053600" y="3757579"/>
            <a:ext cx="2753689" cy="229475"/>
            <a:chOff x="9024700" y="3458131"/>
            <a:chExt cx="2753689" cy="229475"/>
          </a:xfrm>
        </p:grpSpPr>
        <p:sp>
          <p:nvSpPr>
            <p:cNvPr id="10" name="TextBox 9">
              <a:extLst>
                <a:ext uri="{FF2B5EF4-FFF2-40B4-BE49-F238E27FC236}">
                  <a16:creationId xmlns:a16="http://schemas.microsoft.com/office/drawing/2014/main" id="{4FE9630C-7636-D326-0089-7753DFBFF03C}"/>
                </a:ext>
              </a:extLst>
            </p:cNvPr>
            <p:cNvSpPr txBox="1">
              <a:spLocks/>
            </p:cNvSpPr>
            <p:nvPr/>
          </p:nvSpPr>
          <p:spPr>
            <a:xfrm>
              <a:off x="9355229" y="3458131"/>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7"/>
                </a:rPr>
                <a:t>Retain/delete prompts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Diamond 14">
              <a:extLst>
                <a:ext uri="{FF2B5EF4-FFF2-40B4-BE49-F238E27FC236}">
                  <a16:creationId xmlns:a16="http://schemas.microsoft.com/office/drawing/2014/main" id="{31FB1A45-CFF5-DAB5-0A8E-38AE414ED240}"/>
                </a:ext>
              </a:extLst>
            </p:cNvPr>
            <p:cNvSpPr>
              <a:spLocks/>
            </p:cNvSpPr>
            <p:nvPr/>
          </p:nvSpPr>
          <p:spPr>
            <a:xfrm>
              <a:off x="9024700" y="3504726"/>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19CC668D-96E9-F836-3EFF-5400FCEAFB96}"/>
              </a:ext>
            </a:extLst>
          </p:cNvPr>
          <p:cNvSpPr txBox="1">
            <a:spLocks/>
          </p:cNvSpPr>
          <p:nvPr/>
        </p:nvSpPr>
        <p:spPr>
          <a:xfrm>
            <a:off x="9359021" y="4422986"/>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8"/>
              </a:rPr>
              <a:t>Investigate prompts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5" name="Diamond 194">
            <a:extLst>
              <a:ext uri="{FF2B5EF4-FFF2-40B4-BE49-F238E27FC236}">
                <a16:creationId xmlns:a16="http://schemas.microsoft.com/office/drawing/2014/main" id="{EFDBF82A-557E-6EF7-FB33-DD9CD734181F}"/>
              </a:ext>
              <a:ext uri="{C183D7F6-B498-43B3-948B-1728B52AA6E4}">
                <adec:decorative xmlns:adec="http://schemas.microsoft.com/office/drawing/2017/decorative" val="1"/>
              </a:ext>
            </a:extLst>
          </p:cNvPr>
          <p:cNvSpPr>
            <a:spLocks/>
          </p:cNvSpPr>
          <p:nvPr/>
        </p:nvSpPr>
        <p:spPr>
          <a:xfrm>
            <a:off x="9073695" y="2508598"/>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TextBox 128">
            <a:extLst>
              <a:ext uri="{FF2B5EF4-FFF2-40B4-BE49-F238E27FC236}">
                <a16:creationId xmlns:a16="http://schemas.microsoft.com/office/drawing/2014/main" id="{AF5AD623-1680-653F-E451-315A9E64DC3A}"/>
              </a:ext>
            </a:extLst>
          </p:cNvPr>
          <p:cNvSpPr txBox="1">
            <a:spLocks/>
          </p:cNvSpPr>
          <p:nvPr/>
        </p:nvSpPr>
        <p:spPr>
          <a:xfrm rot="16200000">
            <a:off x="-334900" y="5684109"/>
            <a:ext cx="97573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Outcomes</a:t>
            </a:r>
          </a:p>
        </p:txBody>
      </p:sp>
      <p:cxnSp>
        <p:nvCxnSpPr>
          <p:cNvPr id="137" name="Straight Connector 136">
            <a:extLst>
              <a:ext uri="{FF2B5EF4-FFF2-40B4-BE49-F238E27FC236}">
                <a16:creationId xmlns:a16="http://schemas.microsoft.com/office/drawing/2014/main" id="{3979F7E4-AE69-16BA-6945-DC2DC124346A}"/>
              </a:ext>
              <a:ext uri="{C183D7F6-B498-43B3-948B-1728B52AA6E4}">
                <adec:decorative xmlns:adec="http://schemas.microsoft.com/office/drawing/2017/decorative" val="1"/>
              </a:ext>
            </a:extLst>
          </p:cNvPr>
          <p:cNvCxnSpPr>
            <a:cxnSpLocks/>
          </p:cNvCxnSpPr>
          <p:nvPr/>
        </p:nvCxnSpPr>
        <p:spPr>
          <a:xfrm flipH="1">
            <a:off x="403542" y="5266613"/>
            <a:ext cx="10979597" cy="0"/>
          </a:xfrm>
          <a:prstGeom prst="line">
            <a:avLst/>
          </a:prstGeom>
          <a:solidFill>
            <a:schemeClr val="bg1"/>
          </a:solidFill>
          <a:ln w="19050" cap="flat">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2" name="Group 201" descr="Unknown AI app usage is discovered&#10;">
            <a:extLst>
              <a:ext uri="{FF2B5EF4-FFF2-40B4-BE49-F238E27FC236}">
                <a16:creationId xmlns:a16="http://schemas.microsoft.com/office/drawing/2014/main" id="{A1429C9B-794B-E9C4-FEAC-780C00E0DA61}"/>
              </a:ext>
              <a:ext uri="{C183D7F6-B498-43B3-948B-1728B52AA6E4}">
                <adec:decorative xmlns:adec="http://schemas.microsoft.com/office/drawing/2017/decorative" val="0"/>
              </a:ext>
            </a:extLst>
          </p:cNvPr>
          <p:cNvGrpSpPr>
            <a:grpSpLocks/>
          </p:cNvGrpSpPr>
          <p:nvPr/>
        </p:nvGrpSpPr>
        <p:grpSpPr>
          <a:xfrm>
            <a:off x="402017" y="5148755"/>
            <a:ext cx="2734417" cy="858520"/>
            <a:chOff x="402335" y="4859340"/>
            <a:chExt cx="2734417" cy="858520"/>
          </a:xfrm>
        </p:grpSpPr>
        <p:sp>
          <p:nvSpPr>
            <p:cNvPr id="138" name="Isosceles Triangle 137">
              <a:extLst>
                <a:ext uri="{FF2B5EF4-FFF2-40B4-BE49-F238E27FC236}">
                  <a16:creationId xmlns:a16="http://schemas.microsoft.com/office/drawing/2014/main" id="{94AA228E-967F-EFC3-6710-A94389268AF6}"/>
                </a:ext>
              </a:extLst>
            </p:cNvPr>
            <p:cNvSpPr>
              <a:spLocks noChangeAspect="1"/>
            </p:cNvSpPr>
            <p:nvPr/>
          </p:nvSpPr>
          <p:spPr>
            <a:xfrm flipV="1">
              <a:off x="1682908" y="4859340"/>
              <a:ext cx="301752" cy="301752"/>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8D36794-A63D-B056-7488-DF23F6A8BB7A}"/>
                </a:ext>
              </a:extLst>
            </p:cNvPr>
            <p:cNvGrpSpPr>
              <a:grpSpLocks/>
            </p:cNvGrpSpPr>
            <p:nvPr/>
          </p:nvGrpSpPr>
          <p:grpSpPr>
            <a:xfrm>
              <a:off x="402335" y="5286973"/>
              <a:ext cx="2734417" cy="430887"/>
              <a:chOff x="402335" y="5223181"/>
              <a:chExt cx="2734417" cy="430887"/>
            </a:xfrm>
          </p:grpSpPr>
          <p:sp>
            <p:nvSpPr>
              <p:cNvPr id="51" name="TextBox 50">
                <a:extLst>
                  <a:ext uri="{FF2B5EF4-FFF2-40B4-BE49-F238E27FC236}">
                    <a16:creationId xmlns:a16="http://schemas.microsoft.com/office/drawing/2014/main" id="{F84A569B-AC79-014F-93FF-AF85A6CC6A51}"/>
                  </a:ext>
                </a:extLst>
              </p:cNvPr>
              <p:cNvSpPr txBox="1">
                <a:spLocks/>
              </p:cNvSpPr>
              <p:nvPr/>
            </p:nvSpPr>
            <p:spPr>
              <a:xfrm>
                <a:off x="713592"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Unknown AI app usage is discovered</a:t>
                </a:r>
              </a:p>
            </p:txBody>
          </p:sp>
          <p:sp>
            <p:nvSpPr>
              <p:cNvPr id="146" name="Shield_EA18" title="Icon of a shield">
                <a:extLst>
                  <a:ext uri="{FF2B5EF4-FFF2-40B4-BE49-F238E27FC236}">
                    <a16:creationId xmlns:a16="http://schemas.microsoft.com/office/drawing/2014/main" id="{99B59B67-28BB-1C5D-E8BB-86A96C331951}"/>
                  </a:ext>
                </a:extLst>
              </p:cNvPr>
              <p:cNvSpPr>
                <a:spLocks noChangeAspect="1"/>
              </p:cNvSpPr>
              <p:nvPr/>
            </p:nvSpPr>
            <p:spPr bwMode="auto">
              <a:xfrm>
                <a:off x="402335"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3" name="Group 202" descr="Unsanctioned AI apps are blocked">
            <a:extLst>
              <a:ext uri="{FF2B5EF4-FFF2-40B4-BE49-F238E27FC236}">
                <a16:creationId xmlns:a16="http://schemas.microsoft.com/office/drawing/2014/main" id="{A4F3AAFA-1CC1-C7CB-A1D8-927EC7C31C8A}"/>
              </a:ext>
              <a:ext uri="{C183D7F6-B498-43B3-948B-1728B52AA6E4}">
                <adec:decorative xmlns:adec="http://schemas.microsoft.com/office/drawing/2017/decorative" val="0"/>
              </a:ext>
            </a:extLst>
          </p:cNvPr>
          <p:cNvGrpSpPr>
            <a:grpSpLocks/>
          </p:cNvGrpSpPr>
          <p:nvPr/>
        </p:nvGrpSpPr>
        <p:grpSpPr>
          <a:xfrm>
            <a:off x="3282378" y="5148755"/>
            <a:ext cx="2783528" cy="858520"/>
            <a:chOff x="3282696" y="4859340"/>
            <a:chExt cx="2783528" cy="858520"/>
          </a:xfrm>
        </p:grpSpPr>
        <p:sp>
          <p:nvSpPr>
            <p:cNvPr id="139" name="Isosceles Triangle 138">
              <a:extLst>
                <a:ext uri="{FF2B5EF4-FFF2-40B4-BE49-F238E27FC236}">
                  <a16:creationId xmlns:a16="http://schemas.microsoft.com/office/drawing/2014/main" id="{CBCB70D4-D9EE-4F90-377F-2BBB3FCFBC02}"/>
                </a:ext>
              </a:extLst>
            </p:cNvPr>
            <p:cNvSpPr>
              <a:spLocks noChangeAspect="1"/>
            </p:cNvSpPr>
            <p:nvPr/>
          </p:nvSpPr>
          <p:spPr>
            <a:xfrm flipV="1">
              <a:off x="4677682" y="4859340"/>
              <a:ext cx="301752" cy="3017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3" name="Group 182">
              <a:extLst>
                <a:ext uri="{FF2B5EF4-FFF2-40B4-BE49-F238E27FC236}">
                  <a16:creationId xmlns:a16="http://schemas.microsoft.com/office/drawing/2014/main" id="{4C229428-04BA-F9C9-1761-623F1BCC248B}"/>
                </a:ext>
              </a:extLst>
            </p:cNvPr>
            <p:cNvGrpSpPr>
              <a:grpSpLocks/>
            </p:cNvGrpSpPr>
            <p:nvPr/>
          </p:nvGrpSpPr>
          <p:grpSpPr>
            <a:xfrm>
              <a:off x="3282696" y="5286973"/>
              <a:ext cx="2783528" cy="430887"/>
              <a:chOff x="3282696" y="5223181"/>
              <a:chExt cx="2783528" cy="430887"/>
            </a:xfrm>
          </p:grpSpPr>
          <p:sp>
            <p:nvSpPr>
              <p:cNvPr id="62" name="TextBox 61">
                <a:extLst>
                  <a:ext uri="{FF2B5EF4-FFF2-40B4-BE49-F238E27FC236}">
                    <a16:creationId xmlns:a16="http://schemas.microsoft.com/office/drawing/2014/main" id="{8CD66BF5-565E-2A8F-185C-0B37D048FED6}"/>
                  </a:ext>
                </a:extLst>
              </p:cNvPr>
              <p:cNvSpPr txBox="1">
                <a:spLocks/>
              </p:cNvSpPr>
              <p:nvPr/>
            </p:nvSpPr>
            <p:spPr>
              <a:xfrm>
                <a:off x="3643064"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Unsanctioned AI apps are blocked</a:t>
                </a:r>
              </a:p>
            </p:txBody>
          </p:sp>
          <p:sp>
            <p:nvSpPr>
              <p:cNvPr id="147" name="Shield_EA18" title="Icon of a shield">
                <a:extLst>
                  <a:ext uri="{FF2B5EF4-FFF2-40B4-BE49-F238E27FC236}">
                    <a16:creationId xmlns:a16="http://schemas.microsoft.com/office/drawing/2014/main" id="{36C59246-F951-637A-B382-BFBBAE24565B}"/>
                  </a:ext>
                </a:extLst>
              </p:cNvPr>
              <p:cNvSpPr>
                <a:spLocks noChangeAspect="1"/>
              </p:cNvSpPr>
              <p:nvPr/>
            </p:nvSpPr>
            <p:spPr bwMode="auto">
              <a:xfrm>
                <a:off x="328269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5" name="Group 204" descr="Sensitive data is not sent to sanctioned AI apps">
            <a:extLst>
              <a:ext uri="{FF2B5EF4-FFF2-40B4-BE49-F238E27FC236}">
                <a16:creationId xmlns:a16="http://schemas.microsoft.com/office/drawing/2014/main" id="{DA7E2C66-602A-F054-AB3C-6B77BF6088BE}"/>
              </a:ext>
              <a:ext uri="{C183D7F6-B498-43B3-948B-1728B52AA6E4}">
                <adec:decorative xmlns:adec="http://schemas.microsoft.com/office/drawing/2017/decorative" val="0"/>
              </a:ext>
            </a:extLst>
          </p:cNvPr>
          <p:cNvGrpSpPr>
            <a:grpSpLocks/>
          </p:cNvGrpSpPr>
          <p:nvPr/>
        </p:nvGrpSpPr>
        <p:grpSpPr>
          <a:xfrm>
            <a:off x="6162738" y="5148755"/>
            <a:ext cx="2737320" cy="858520"/>
            <a:chOff x="6163056" y="4859340"/>
            <a:chExt cx="2737320" cy="858520"/>
          </a:xfrm>
        </p:grpSpPr>
        <p:sp>
          <p:nvSpPr>
            <p:cNvPr id="141" name="Isosceles Triangle 140">
              <a:extLst>
                <a:ext uri="{FF2B5EF4-FFF2-40B4-BE49-F238E27FC236}">
                  <a16:creationId xmlns:a16="http://schemas.microsoft.com/office/drawing/2014/main" id="{E832AB81-0407-F8F2-AC24-C9F843BC0186}"/>
                </a:ext>
              </a:extLst>
            </p:cNvPr>
            <p:cNvSpPr>
              <a:spLocks noChangeAspect="1"/>
            </p:cNvSpPr>
            <p:nvPr/>
          </p:nvSpPr>
          <p:spPr>
            <a:xfrm flipV="1">
              <a:off x="7405642" y="4859340"/>
              <a:ext cx="301752" cy="30175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03F9DC1C-FFF7-1B96-3940-3BD53686C1D9}"/>
                </a:ext>
              </a:extLst>
            </p:cNvPr>
            <p:cNvGrpSpPr>
              <a:grpSpLocks/>
            </p:cNvGrpSpPr>
            <p:nvPr/>
          </p:nvGrpSpPr>
          <p:grpSpPr>
            <a:xfrm>
              <a:off x="6163056" y="5286973"/>
              <a:ext cx="2737320" cy="430887"/>
              <a:chOff x="6163056" y="5223181"/>
              <a:chExt cx="2737320" cy="430887"/>
            </a:xfrm>
          </p:grpSpPr>
          <p:sp>
            <p:nvSpPr>
              <p:cNvPr id="101" name="TextBox 100">
                <a:extLst>
                  <a:ext uri="{FF2B5EF4-FFF2-40B4-BE49-F238E27FC236}">
                    <a16:creationId xmlns:a16="http://schemas.microsoft.com/office/drawing/2014/main" id="{BED9E8B0-0E01-BE13-9EFF-00C18EB0F48D}"/>
                  </a:ext>
                </a:extLst>
              </p:cNvPr>
              <p:cNvSpPr txBox="1">
                <a:spLocks/>
              </p:cNvSpPr>
              <p:nvPr/>
            </p:nvSpPr>
            <p:spPr>
              <a:xfrm>
                <a:off x="6477216"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Sensitive data is not sent to sanctioned AI apps</a:t>
                </a:r>
              </a:p>
            </p:txBody>
          </p:sp>
          <p:sp>
            <p:nvSpPr>
              <p:cNvPr id="148" name="Shield_EA18" title="Icon of a shield">
                <a:extLst>
                  <a:ext uri="{FF2B5EF4-FFF2-40B4-BE49-F238E27FC236}">
                    <a16:creationId xmlns:a16="http://schemas.microsoft.com/office/drawing/2014/main" id="{D01E352F-D919-B5C4-10BC-32EEE73E4700}"/>
                  </a:ext>
                </a:extLst>
              </p:cNvPr>
              <p:cNvSpPr>
                <a:spLocks noChangeAspect="1"/>
              </p:cNvSpPr>
              <p:nvPr/>
            </p:nvSpPr>
            <p:spPr bwMode="auto">
              <a:xfrm>
                <a:off x="616305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6" name="Group 205" descr="Prompts sent to AI apps in Microsoft Edge is retained for future investigations">
            <a:extLst>
              <a:ext uri="{FF2B5EF4-FFF2-40B4-BE49-F238E27FC236}">
                <a16:creationId xmlns:a16="http://schemas.microsoft.com/office/drawing/2014/main" id="{26DCDF16-376F-D17D-1780-521B4DD287D9}"/>
              </a:ext>
              <a:ext uri="{C183D7F6-B498-43B3-948B-1728B52AA6E4}">
                <adec:decorative xmlns:adec="http://schemas.microsoft.com/office/drawing/2017/decorative" val="0"/>
              </a:ext>
            </a:extLst>
          </p:cNvPr>
          <p:cNvGrpSpPr>
            <a:grpSpLocks/>
          </p:cNvGrpSpPr>
          <p:nvPr/>
        </p:nvGrpSpPr>
        <p:grpSpPr>
          <a:xfrm>
            <a:off x="9043098" y="5144706"/>
            <a:ext cx="2739083" cy="1078013"/>
            <a:chOff x="9043416" y="4855291"/>
            <a:chExt cx="2739083" cy="1078013"/>
          </a:xfrm>
        </p:grpSpPr>
        <p:sp>
          <p:nvSpPr>
            <p:cNvPr id="143" name="Isosceles Triangle 142">
              <a:extLst>
                <a:ext uri="{FF2B5EF4-FFF2-40B4-BE49-F238E27FC236}">
                  <a16:creationId xmlns:a16="http://schemas.microsoft.com/office/drawing/2014/main" id="{03945531-39B8-7051-C215-58FACBFD9730}"/>
                </a:ext>
              </a:extLst>
            </p:cNvPr>
            <p:cNvSpPr>
              <a:spLocks noChangeAspect="1"/>
            </p:cNvSpPr>
            <p:nvPr/>
          </p:nvSpPr>
          <p:spPr>
            <a:xfrm flipV="1">
              <a:off x="10280954" y="4855291"/>
              <a:ext cx="301752" cy="30175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7" name="Group 186">
              <a:extLst>
                <a:ext uri="{FF2B5EF4-FFF2-40B4-BE49-F238E27FC236}">
                  <a16:creationId xmlns:a16="http://schemas.microsoft.com/office/drawing/2014/main" id="{050EC218-E9C1-5E2A-8FD8-33B5D74A7DBA}"/>
                </a:ext>
              </a:extLst>
            </p:cNvPr>
            <p:cNvGrpSpPr>
              <a:grpSpLocks/>
            </p:cNvGrpSpPr>
            <p:nvPr/>
          </p:nvGrpSpPr>
          <p:grpSpPr>
            <a:xfrm>
              <a:off x="9043416" y="5286973"/>
              <a:ext cx="2739083" cy="646331"/>
              <a:chOff x="9043416" y="5223181"/>
              <a:chExt cx="2739083" cy="646331"/>
            </a:xfrm>
          </p:grpSpPr>
          <p:sp>
            <p:nvSpPr>
              <p:cNvPr id="131" name="TextBox 130">
                <a:extLst>
                  <a:ext uri="{FF2B5EF4-FFF2-40B4-BE49-F238E27FC236}">
                    <a16:creationId xmlns:a16="http://schemas.microsoft.com/office/drawing/2014/main" id="{8C81EDF9-0B24-D33B-1958-A287E139258D}"/>
                  </a:ext>
                </a:extLst>
              </p:cNvPr>
              <p:cNvSpPr txBox="1">
                <a:spLocks/>
              </p:cNvSpPr>
              <p:nvPr/>
            </p:nvSpPr>
            <p:spPr>
              <a:xfrm>
                <a:off x="9359339" y="5223181"/>
                <a:ext cx="2423160" cy="646331"/>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Prompts sent to AI apps in Microsoft Edge is retained for future investigations</a:t>
                </a:r>
              </a:p>
            </p:txBody>
          </p:sp>
          <p:sp>
            <p:nvSpPr>
              <p:cNvPr id="150" name="Shield_EA18" title="Icon of a shield">
                <a:extLst>
                  <a:ext uri="{FF2B5EF4-FFF2-40B4-BE49-F238E27FC236}">
                    <a16:creationId xmlns:a16="http://schemas.microsoft.com/office/drawing/2014/main" id="{024AEFB2-C836-6AEB-D7FC-B2D03D73DB54}"/>
                  </a:ext>
                </a:extLst>
              </p:cNvPr>
              <p:cNvSpPr>
                <a:spLocks noChangeAspect="1"/>
              </p:cNvSpPr>
              <p:nvPr/>
            </p:nvSpPr>
            <p:spPr bwMode="auto">
              <a:xfrm>
                <a:off x="904341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45583368-EAB1-133C-C360-DD31FDC681B7}"/>
              </a:ext>
            </a:extLst>
          </p:cNvPr>
          <p:cNvSpPr txBox="1">
            <a:spLocks/>
          </p:cNvSpPr>
          <p:nvPr/>
        </p:nvSpPr>
        <p:spPr>
          <a:xfrm>
            <a:off x="9688872" y="6672682"/>
            <a:ext cx="2423160" cy="10772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a:ea typeface="+mn-ea"/>
                <a:cs typeface="+mn-cs"/>
              </a:rPr>
              <a:t>Last updated: </a:t>
            </a:r>
            <a:fld id="{0FC470E9-C4FA-4626-88F6-0BBB2263B3D1}" type="datetime4">
              <a:rPr kumimoji="0" lang="en-US" sz="700" b="0" i="1"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September 15, 2025</a:t>
            </a:fld>
            <a:endParaRPr kumimoji="0" lang="en-US" sz="700" b="0" i="1" u="none" strike="noStrike" kern="1200" cap="none" spc="0" normalizeH="0" baseline="0" noProof="0">
              <a:ln>
                <a:noFill/>
              </a:ln>
              <a:solidFill>
                <a:srgbClr val="000000"/>
              </a:solidFill>
              <a:effectLst/>
              <a:uLnTx/>
              <a:uFillTx/>
              <a:latin typeface="Segoe UI"/>
              <a:ea typeface="+mn-ea"/>
              <a:cs typeface="+mn-cs"/>
            </a:endParaRPr>
          </a:p>
        </p:txBody>
      </p:sp>
      <p:sp>
        <p:nvSpPr>
          <p:cNvPr id="145" name="check 3">
            <a:extLst>
              <a:ext uri="{FF2B5EF4-FFF2-40B4-BE49-F238E27FC236}">
                <a16:creationId xmlns:a16="http://schemas.microsoft.com/office/drawing/2014/main" id="{A85458BA-B2FE-03F0-67E8-0834981F3302}"/>
              </a:ext>
              <a:ext uri="{C183D7F6-B498-43B3-948B-1728B52AA6E4}">
                <adec:decorative xmlns:adec="http://schemas.microsoft.com/office/drawing/2017/decorative" val="1"/>
              </a:ext>
            </a:extLst>
          </p:cNvPr>
          <p:cNvSpPr>
            <a:spLocks noChangeAspect="1"/>
          </p:cNvSpPr>
          <p:nvPr/>
        </p:nvSpPr>
        <p:spPr bwMode="auto">
          <a:xfrm>
            <a:off x="11383139" y="5065445"/>
            <a:ext cx="404683" cy="402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rgbClr val="FFB9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Diamond 24">
            <a:extLst>
              <a:ext uri="{FF2B5EF4-FFF2-40B4-BE49-F238E27FC236}">
                <a16:creationId xmlns:a16="http://schemas.microsoft.com/office/drawing/2014/main" id="{6880E824-E07C-A2EF-23B3-719211F95E64}"/>
              </a:ext>
              <a:ext uri="{C183D7F6-B498-43B3-948B-1728B52AA6E4}">
                <adec:decorative xmlns:adec="http://schemas.microsoft.com/office/drawing/2017/decorative" val="1"/>
              </a:ext>
            </a:extLst>
          </p:cNvPr>
          <p:cNvSpPr>
            <a:spLocks/>
          </p:cNvSpPr>
          <p:nvPr/>
        </p:nvSpPr>
        <p:spPr>
          <a:xfrm>
            <a:off x="3296333" y="3563271"/>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Diamond 30">
            <a:extLst>
              <a:ext uri="{FF2B5EF4-FFF2-40B4-BE49-F238E27FC236}">
                <a16:creationId xmlns:a16="http://schemas.microsoft.com/office/drawing/2014/main" id="{5769A78B-B986-90BE-F198-422CB19EAE8E}"/>
              </a:ext>
              <a:ext uri="{C183D7F6-B498-43B3-948B-1728B52AA6E4}">
                <adec:decorative xmlns:adec="http://schemas.microsoft.com/office/drawing/2017/decorative" val="1"/>
              </a:ext>
            </a:extLst>
          </p:cNvPr>
          <p:cNvSpPr>
            <a:spLocks/>
          </p:cNvSpPr>
          <p:nvPr/>
        </p:nvSpPr>
        <p:spPr>
          <a:xfrm>
            <a:off x="3288803" y="4609616"/>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Diamond 3">
            <a:extLst>
              <a:ext uri="{FF2B5EF4-FFF2-40B4-BE49-F238E27FC236}">
                <a16:creationId xmlns:a16="http://schemas.microsoft.com/office/drawing/2014/main" id="{7F1FA788-07F6-D727-30B0-6A1ED1780819}"/>
              </a:ext>
              <a:ext uri="{C183D7F6-B498-43B3-948B-1728B52AA6E4}">
                <adec:decorative xmlns:adec="http://schemas.microsoft.com/office/drawing/2017/decorative" val="1"/>
              </a:ext>
            </a:extLst>
          </p:cNvPr>
          <p:cNvSpPr>
            <a:spLocks/>
          </p:cNvSpPr>
          <p:nvPr/>
        </p:nvSpPr>
        <p:spPr>
          <a:xfrm>
            <a:off x="9053600" y="4466492"/>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092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4D42-372D-1747-D470-D0E490DF8260}"/>
              </a:ext>
            </a:extLst>
          </p:cNvPr>
          <p:cNvSpPr>
            <a:spLocks noGrp="1"/>
          </p:cNvSpPr>
          <p:nvPr>
            <p:ph type="title"/>
          </p:nvPr>
        </p:nvSpPr>
        <p:spPr/>
        <p:txBody>
          <a:bodyPr/>
          <a:lstStyle/>
          <a:p>
            <a:r>
              <a:rPr lang="en-US"/>
              <a:t>Discover AI apps</a:t>
            </a:r>
          </a:p>
        </p:txBody>
      </p:sp>
      <p:sp>
        <p:nvSpPr>
          <p:cNvPr id="3" name="Content Placeholder 2">
            <a:extLst>
              <a:ext uri="{FF2B5EF4-FFF2-40B4-BE49-F238E27FC236}">
                <a16:creationId xmlns:a16="http://schemas.microsoft.com/office/drawing/2014/main" id="{EE629F5D-B333-68F1-B951-7FD896C0F038}"/>
              </a:ext>
            </a:extLst>
          </p:cNvPr>
          <p:cNvSpPr>
            <a:spLocks noGrp="1"/>
          </p:cNvSpPr>
          <p:nvPr>
            <p:ph sz="quarter" idx="10"/>
          </p:nvPr>
        </p:nvSpPr>
        <p:spPr>
          <a:xfrm>
            <a:off x="588263" y="1270714"/>
            <a:ext cx="11227696" cy="4173450"/>
          </a:xfrm>
        </p:spPr>
        <p:txBody>
          <a:bodyPr/>
          <a:lstStyle/>
          <a:p>
            <a:r>
              <a:rPr lang="en-US" sz="2400"/>
              <a:t>Discover and monitor AI app usage with Defender for Cloud Apps with a risk assessment to help determine whether to sanction or un-sanction an app </a:t>
            </a:r>
          </a:p>
          <a:p>
            <a:r>
              <a:rPr lang="en-US" sz="2400"/>
              <a:t>Discover user interactions and understand if sensitive data is sent to AI apps with Purview Data Security Posture Management (DSPM) for AI reports and activity explorer by creating these policies:</a:t>
            </a:r>
          </a:p>
          <a:p>
            <a:pPr lvl="1"/>
            <a:r>
              <a:rPr lang="en-US"/>
              <a:t>Get started – Extend your insights for data discovery</a:t>
            </a:r>
          </a:p>
          <a:p>
            <a:pPr lvl="2"/>
            <a:r>
              <a:rPr lang="en-US" sz="2000"/>
              <a:t>Detect when users visit AI sites – Purview IRM</a:t>
            </a:r>
          </a:p>
          <a:p>
            <a:pPr lvl="2"/>
            <a:r>
              <a:rPr lang="en-US" sz="2000"/>
              <a:t>Detect sensitive info shared in AI prompts in Microsoft Edge – Purview Browser Data Security</a:t>
            </a:r>
          </a:p>
          <a:p>
            <a:pPr lvl="2"/>
            <a:r>
              <a:rPr lang="en-US" sz="2000"/>
              <a:t>Detect sensitive info pasted or uploaded to AI sites – Purview Endpoint DLP </a:t>
            </a:r>
          </a:p>
          <a:p>
            <a:r>
              <a:rPr lang="en-US" sz="2400"/>
              <a:t>Gain visibility into risky AI interactions in the browser or over the network with Purview Insider Risk Management</a:t>
            </a:r>
          </a:p>
        </p:txBody>
      </p:sp>
    </p:spTree>
    <p:extLst>
      <p:ext uri="{BB962C8B-B14F-4D97-AF65-F5344CB8AC3E}">
        <p14:creationId xmlns:p14="http://schemas.microsoft.com/office/powerpoint/2010/main" val="2568934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EF09-F77E-D9B2-E18E-8F86A0925E89}"/>
              </a:ext>
            </a:extLst>
          </p:cNvPr>
          <p:cNvSpPr>
            <a:spLocks noGrp="1"/>
          </p:cNvSpPr>
          <p:nvPr>
            <p:ph type="title"/>
          </p:nvPr>
        </p:nvSpPr>
        <p:spPr/>
        <p:txBody>
          <a:bodyPr/>
          <a:lstStyle/>
          <a:p>
            <a:r>
              <a:rPr lang="en-US"/>
              <a:t>Block access to unsanctioned apps</a:t>
            </a:r>
          </a:p>
        </p:txBody>
      </p:sp>
      <p:sp>
        <p:nvSpPr>
          <p:cNvPr id="3" name="Content Placeholder 2">
            <a:extLst>
              <a:ext uri="{FF2B5EF4-FFF2-40B4-BE49-F238E27FC236}">
                <a16:creationId xmlns:a16="http://schemas.microsoft.com/office/drawing/2014/main" id="{AD50F162-E5A2-A7FA-70E5-29E2E89CDBE2}"/>
              </a:ext>
            </a:extLst>
          </p:cNvPr>
          <p:cNvSpPr>
            <a:spLocks noGrp="1"/>
          </p:cNvSpPr>
          <p:nvPr>
            <p:ph sz="quarter" idx="10"/>
          </p:nvPr>
        </p:nvSpPr>
        <p:spPr>
          <a:xfrm>
            <a:off x="584200" y="1435100"/>
            <a:ext cx="11018838" cy="2733056"/>
          </a:xfrm>
        </p:spPr>
        <p:txBody>
          <a:bodyPr/>
          <a:lstStyle/>
          <a:p>
            <a:pPr fontAlgn="base"/>
            <a:r>
              <a:rPr lang="en-US" sz="2400">
                <a:solidFill>
                  <a:srgbClr val="000000"/>
                </a:solidFill>
              </a:rPr>
              <a:t>Block access for the whole organization to unsanctioned AI apps with Defender for Cloud Apps</a:t>
            </a:r>
          </a:p>
          <a:p>
            <a:pPr fontAlgn="base"/>
            <a:r>
              <a:rPr lang="en-US" sz="2400">
                <a:solidFill>
                  <a:srgbClr val="000000"/>
                </a:solidFill>
              </a:rPr>
              <a:t>Allow limited access to certain AI apps, and </a:t>
            </a:r>
            <a:r>
              <a:rPr lang="en-US" sz="2400"/>
              <a:t>restrict specific users and groups from accessing the unsanctioned AI apps with Entra internet access, or only block </a:t>
            </a:r>
            <a:r>
              <a:rPr lang="en-US" sz="2400">
                <a:cs typeface="Times New Roman" panose="02020603050405020304" pitchFamily="18" charset="0"/>
              </a:rPr>
              <a:t>elevated risk user from accessing these AI app with Purview IRM and Entra conditional access</a:t>
            </a:r>
          </a:p>
          <a:p>
            <a:pPr fontAlgn="base"/>
            <a:r>
              <a:rPr lang="en-US" sz="2400">
                <a:solidFill>
                  <a:srgbClr val="000000"/>
                </a:solidFill>
              </a:rPr>
              <a:t>Block install of unsanctioned AI apps on devices with Intune</a:t>
            </a:r>
            <a:endParaRPr lang="en-US" sz="2400"/>
          </a:p>
        </p:txBody>
      </p:sp>
    </p:spTree>
    <p:extLst>
      <p:ext uri="{BB962C8B-B14F-4D97-AF65-F5344CB8AC3E}">
        <p14:creationId xmlns:p14="http://schemas.microsoft.com/office/powerpoint/2010/main" val="11730536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5D3F-1352-EA4B-F122-CA8A801CD0B0}"/>
              </a:ext>
            </a:extLst>
          </p:cNvPr>
          <p:cNvSpPr>
            <a:spLocks noGrp="1"/>
          </p:cNvSpPr>
          <p:nvPr>
            <p:ph type="title"/>
          </p:nvPr>
        </p:nvSpPr>
        <p:spPr/>
        <p:txBody>
          <a:bodyPr/>
          <a:lstStyle/>
          <a:p>
            <a:r>
              <a:rPr lang="en-US"/>
              <a:t>Block sensitive data being sent to sanctioned AI apps</a:t>
            </a:r>
          </a:p>
        </p:txBody>
      </p:sp>
      <p:sp>
        <p:nvSpPr>
          <p:cNvPr id="3" name="Content Placeholder 2">
            <a:extLst>
              <a:ext uri="{FF2B5EF4-FFF2-40B4-BE49-F238E27FC236}">
                <a16:creationId xmlns:a16="http://schemas.microsoft.com/office/drawing/2014/main" id="{AF2CFBFF-297F-2163-9825-9A536A0CDB56}"/>
              </a:ext>
            </a:extLst>
          </p:cNvPr>
          <p:cNvSpPr>
            <a:spLocks noGrp="1"/>
          </p:cNvSpPr>
          <p:nvPr>
            <p:ph sz="quarter" idx="10"/>
          </p:nvPr>
        </p:nvSpPr>
        <p:spPr>
          <a:xfrm>
            <a:off x="586581" y="1239891"/>
            <a:ext cx="11018838" cy="4567404"/>
          </a:xfrm>
        </p:spPr>
        <p:txBody>
          <a:bodyPr/>
          <a:lstStyle/>
          <a:p>
            <a:r>
              <a:rPr lang="en-US" sz="2400"/>
              <a:t>Label content with Purview sensitivity labels</a:t>
            </a:r>
          </a:p>
          <a:p>
            <a:pPr lvl="1"/>
            <a:r>
              <a:rPr lang="en-US" sz="2400"/>
              <a:t>Other AI apps cannot decrypt content that’s encrypted by Purview</a:t>
            </a:r>
          </a:p>
          <a:p>
            <a:r>
              <a:rPr lang="en-US" sz="2400"/>
              <a:t>Block pasting and uploading of sensitive info to AI apps with Purview Endpoint Data loss prevention (DLP)</a:t>
            </a:r>
          </a:p>
          <a:p>
            <a:r>
              <a:rPr lang="en-US" sz="2400"/>
              <a:t>Block sensitive info in text prompts being sent to ChatGPT consumer, Microsoft Copilot (consumer version), DeepSeek, and Google Gemini in Microsoft Edge with Purview DLP or collection policies for Microsoft Edge.</a:t>
            </a:r>
          </a:p>
          <a:p>
            <a:r>
              <a:rPr lang="en-US" sz="2400"/>
              <a:t>Detect sensitive data shared with cloud apps through non-Microsoft browsers, apps, APIs, add-ins, and more with Purview Network Data Security policies</a:t>
            </a:r>
          </a:p>
          <a:p>
            <a:r>
              <a:rPr lang="en-US" sz="2400"/>
              <a:t>Monitor and protect Copilot use by detecting and responding to suspicious interactions with Copilot with Defender for Cloud Apps </a:t>
            </a:r>
          </a:p>
        </p:txBody>
      </p:sp>
    </p:spTree>
    <p:extLst>
      <p:ext uri="{BB962C8B-B14F-4D97-AF65-F5344CB8AC3E}">
        <p14:creationId xmlns:p14="http://schemas.microsoft.com/office/powerpoint/2010/main" val="34365525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B7A2-EBFB-7160-6918-3481FDF2F6F7}"/>
              </a:ext>
            </a:extLst>
          </p:cNvPr>
          <p:cNvSpPr>
            <a:spLocks noGrp="1"/>
          </p:cNvSpPr>
          <p:nvPr>
            <p:ph type="title"/>
          </p:nvPr>
        </p:nvSpPr>
        <p:spPr/>
        <p:txBody>
          <a:bodyPr/>
          <a:lstStyle/>
          <a:p>
            <a:r>
              <a:rPr lang="en-US"/>
              <a:t>Govern data sent to sanctioned AI apps</a:t>
            </a:r>
          </a:p>
        </p:txBody>
      </p:sp>
      <p:sp>
        <p:nvSpPr>
          <p:cNvPr id="3" name="Content Placeholder 2">
            <a:extLst>
              <a:ext uri="{FF2B5EF4-FFF2-40B4-BE49-F238E27FC236}">
                <a16:creationId xmlns:a16="http://schemas.microsoft.com/office/drawing/2014/main" id="{FD09B09D-D229-C3A7-F887-7F1AE7E16EB8}"/>
              </a:ext>
            </a:extLst>
          </p:cNvPr>
          <p:cNvSpPr>
            <a:spLocks noGrp="1"/>
          </p:cNvSpPr>
          <p:nvPr>
            <p:ph sz="quarter" idx="10"/>
          </p:nvPr>
        </p:nvSpPr>
        <p:spPr>
          <a:xfrm>
            <a:off x="584200" y="1435100"/>
            <a:ext cx="11018838" cy="3274743"/>
          </a:xfrm>
        </p:spPr>
        <p:txBody>
          <a:bodyPr/>
          <a:lstStyle/>
          <a:p>
            <a:r>
              <a:rPr lang="en-US"/>
              <a:t>Capture AI interactions with Purview Audit</a:t>
            </a:r>
          </a:p>
          <a:p>
            <a:r>
              <a:rPr lang="en-US"/>
              <a:t>Detect inappropriate behaviors in prompts with Purview Communication Compliance</a:t>
            </a:r>
          </a:p>
          <a:p>
            <a:r>
              <a:rPr lang="en-US"/>
              <a:t>Retain and/or delete prompts with Purview Data Lifecycle Management retention policies</a:t>
            </a:r>
          </a:p>
          <a:p>
            <a:r>
              <a:rPr lang="en-US"/>
              <a:t>Preserve, collect, analyze, review, and export prompts with Purview eDiscovery by creating a case</a:t>
            </a:r>
          </a:p>
        </p:txBody>
      </p:sp>
    </p:spTree>
    <p:extLst>
      <p:ext uri="{BB962C8B-B14F-4D97-AF65-F5344CB8AC3E}">
        <p14:creationId xmlns:p14="http://schemas.microsoft.com/office/powerpoint/2010/main" val="36666651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1_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c2d2333-52a8-4302-ac30-127cc4e96695">
      <Terms xmlns="http://schemas.microsoft.com/office/infopath/2007/PartnerControls"/>
    </lcf76f155ced4ddcb4097134ff3c332f>
    <TaxCatchAll xmlns="de4618fc-6149-4e3c-8d60-8c10e2c5f29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95E3BF-9C2D-4732-89F9-B088B43150F8}">
  <ds:schemaRefs>
    <ds:schemaRef ds:uri="http://schemas.microsoft.com/office/2006/metadata/properties"/>
    <ds:schemaRef ds:uri="http://schemas.microsoft.com/office/infopath/2007/PartnerControls"/>
    <ds:schemaRef ds:uri="http://schemas.microsoft.com/sharepoint/v3"/>
    <ds:schemaRef ds:uri="1c2d2333-52a8-4302-ac30-127cc4e96695"/>
    <ds:schemaRef ds:uri="de4618fc-6149-4e3c-8d60-8c10e2c5f294"/>
  </ds:schemaRefs>
</ds:datastoreItem>
</file>

<file path=customXml/itemProps2.xml><?xml version="1.0" encoding="utf-8"?>
<ds:datastoreItem xmlns:ds="http://schemas.openxmlformats.org/officeDocument/2006/customXml" ds:itemID="{DAF05907-901C-4985-946B-ED57D0A082B0}">
  <ds:schemaRefs>
    <ds:schemaRef ds:uri="http://schemas.microsoft.com/sharepoint/v3/contenttype/forms"/>
  </ds:schemaRefs>
</ds:datastoreItem>
</file>

<file path=customXml/itemProps3.xml><?xml version="1.0" encoding="utf-8"?>
<ds:datastoreItem xmlns:ds="http://schemas.openxmlformats.org/officeDocument/2006/customXml" ds:itemID="{CD985BBB-6BAF-4277-A4D5-CC7BFCDF66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c2d2333-52a8-4302-ac30-127cc4e96695"/>
    <ds:schemaRef ds:uri="de4618fc-6149-4e3c-8d60-8c10e2c5f2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2051</Words>
  <Application>Microsoft Office PowerPoint</Application>
  <PresentationFormat>Widescreen</PresentationFormat>
  <Paragraphs>139</Paragraphs>
  <Slides>10</Slides>
  <Notes>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10</vt:i4>
      </vt:variant>
    </vt:vector>
  </HeadingPairs>
  <TitlesOfParts>
    <vt:vector size="24" baseType="lpstr">
      <vt:lpstr>Aptos</vt:lpstr>
      <vt:lpstr>Arial</vt:lpstr>
      <vt:lpstr>Calibri</vt:lpstr>
      <vt:lpstr>Consolas</vt:lpstr>
      <vt:lpstr>Segoe Sans Display</vt:lpstr>
      <vt:lpstr>Segoe Sans Display Semibold</vt:lpstr>
      <vt:lpstr>Segoe UI</vt:lpstr>
      <vt:lpstr>Segoe UI Semibold</vt:lpstr>
      <vt:lpstr>Segoe UI Variable Small Semibol</vt:lpstr>
      <vt:lpstr>Times New Roman</vt:lpstr>
      <vt:lpstr>Wingdings</vt:lpstr>
      <vt:lpstr>1_Microsoft Security template</vt:lpstr>
      <vt:lpstr>1_Microsoft Security Template_Basic</vt:lpstr>
      <vt:lpstr>think-cell Slide</vt:lpstr>
      <vt:lpstr>Prevent data leak to Shadow AI</vt:lpstr>
      <vt:lpstr>Problem summary</vt:lpstr>
      <vt:lpstr>A story of data leakage via AI</vt:lpstr>
      <vt:lpstr>How can I protect my organization from Shadow AI?</vt:lpstr>
      <vt:lpstr>Prevent data leak to shadow AI with Microsoft</vt:lpstr>
      <vt:lpstr>Discover AI apps</vt:lpstr>
      <vt:lpstr>Block access to unsanctioned apps</vt:lpstr>
      <vt:lpstr>Block sensitive data being sent to sanctioned AI apps</vt:lpstr>
      <vt:lpstr>Govern data sent to sanctioned AI apps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2025-09-15T21:56:59Z</dcterms:created>
  <dcterms:modified xsi:type="dcterms:W3CDTF">2025-09-15T22:14:30Z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0x010100CECAD3D0689E184DA8BA7028D9DC08CF</vt:lpwstr>
  </property>
</Properties>
</file>